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91" r:id="rId4"/>
    <p:sldId id="292" r:id="rId5"/>
    <p:sldId id="257" r:id="rId6"/>
    <p:sldId id="258" r:id="rId7"/>
    <p:sldId id="259" r:id="rId8"/>
    <p:sldId id="266" r:id="rId9"/>
    <p:sldId id="268" r:id="rId10"/>
    <p:sldId id="269" r:id="rId11"/>
    <p:sldId id="260" r:id="rId12"/>
    <p:sldId id="261" r:id="rId13"/>
    <p:sldId id="262" r:id="rId14"/>
    <p:sldId id="263" r:id="rId15"/>
    <p:sldId id="286" r:id="rId16"/>
    <p:sldId id="267" r:id="rId17"/>
    <p:sldId id="293" r:id="rId18"/>
    <p:sldId id="287" r:id="rId19"/>
    <p:sldId id="289" r:id="rId20"/>
    <p:sldId id="290" r:id="rId21"/>
    <p:sldId id="284" r:id="rId22"/>
    <p:sldId id="285" r:id="rId23"/>
    <p:sldId id="264" r:id="rId24"/>
    <p:sldId id="279" r:id="rId25"/>
    <p:sldId id="271" r:id="rId26"/>
    <p:sldId id="272" r:id="rId27"/>
    <p:sldId id="273" r:id="rId28"/>
    <p:sldId id="274" r:id="rId29"/>
    <p:sldId id="276" r:id="rId30"/>
    <p:sldId id="277" r:id="rId31"/>
    <p:sldId id="275" r:id="rId32"/>
    <p:sldId id="280" r:id="rId33"/>
    <p:sldId id="278" r:id="rId34"/>
    <p:sldId id="281" r:id="rId35"/>
    <p:sldId id="270" r:id="rId36"/>
    <p:sldId id="282" r:id="rId3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D16E-62A7-19C7-9B3B-734D3F2F1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12993A-EDE0-6533-F163-B8CE2ACA9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D9BC05-4D5D-8EAE-81BF-6D5393DAD568}"/>
              </a:ext>
            </a:extLst>
          </p:cNvPr>
          <p:cNvSpPr>
            <a:spLocks noGrp="1"/>
          </p:cNvSpPr>
          <p:nvPr>
            <p:ph type="dt" sz="half" idx="10"/>
          </p:nvPr>
        </p:nvSpPr>
        <p:spPr/>
        <p:txBody>
          <a:bodyPr/>
          <a:lstStyle/>
          <a:p>
            <a:fld id="{936AA272-FB9E-4C01-96A4-8C718BBCABDE}" type="datetimeFigureOut">
              <a:rPr lang="en-US" smtClean="0"/>
              <a:t>10/4/2022</a:t>
            </a:fld>
            <a:endParaRPr lang="en-US"/>
          </a:p>
        </p:txBody>
      </p:sp>
      <p:sp>
        <p:nvSpPr>
          <p:cNvPr id="5" name="Footer Placeholder 4">
            <a:extLst>
              <a:ext uri="{FF2B5EF4-FFF2-40B4-BE49-F238E27FC236}">
                <a16:creationId xmlns:a16="http://schemas.microsoft.com/office/drawing/2014/main" id="{43B618CD-37D5-EE97-FCF5-6B09FBC7C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C8B1F-E6F6-C12D-C336-E32963C43D65}"/>
              </a:ext>
            </a:extLst>
          </p:cNvPr>
          <p:cNvSpPr>
            <a:spLocks noGrp="1"/>
          </p:cNvSpPr>
          <p:nvPr>
            <p:ph type="sldNum" sz="quarter" idx="12"/>
          </p:nvPr>
        </p:nvSpPr>
        <p:spPr/>
        <p:txBody>
          <a:bodyPr/>
          <a:lstStyle/>
          <a:p>
            <a:fld id="{81861C96-B3D2-435E-B539-126946A21EE4}" type="slidenum">
              <a:rPr lang="en-US" smtClean="0"/>
              <a:t>‹#›</a:t>
            </a:fld>
            <a:endParaRPr lang="en-US"/>
          </a:p>
        </p:txBody>
      </p:sp>
    </p:spTree>
    <p:extLst>
      <p:ext uri="{BB962C8B-B14F-4D97-AF65-F5344CB8AC3E}">
        <p14:creationId xmlns:p14="http://schemas.microsoft.com/office/powerpoint/2010/main" val="231298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C5D1-0D64-67D1-C85A-8A9587462A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227434-C8E5-F2E9-B21A-348F3A4250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D437C-6B72-C72D-E80B-A7A6843BF595}"/>
              </a:ext>
            </a:extLst>
          </p:cNvPr>
          <p:cNvSpPr>
            <a:spLocks noGrp="1"/>
          </p:cNvSpPr>
          <p:nvPr>
            <p:ph type="dt" sz="half" idx="10"/>
          </p:nvPr>
        </p:nvSpPr>
        <p:spPr/>
        <p:txBody>
          <a:bodyPr/>
          <a:lstStyle/>
          <a:p>
            <a:fld id="{936AA272-FB9E-4C01-96A4-8C718BBCABDE}" type="datetimeFigureOut">
              <a:rPr lang="en-US" smtClean="0"/>
              <a:t>10/4/2022</a:t>
            </a:fld>
            <a:endParaRPr lang="en-US"/>
          </a:p>
        </p:txBody>
      </p:sp>
      <p:sp>
        <p:nvSpPr>
          <p:cNvPr id="5" name="Footer Placeholder 4">
            <a:extLst>
              <a:ext uri="{FF2B5EF4-FFF2-40B4-BE49-F238E27FC236}">
                <a16:creationId xmlns:a16="http://schemas.microsoft.com/office/drawing/2014/main" id="{6BDDC4C6-69A6-4EAA-72D4-2DB722FFD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750C1-1C2B-425D-EF88-5D81401A19AA}"/>
              </a:ext>
            </a:extLst>
          </p:cNvPr>
          <p:cNvSpPr>
            <a:spLocks noGrp="1"/>
          </p:cNvSpPr>
          <p:nvPr>
            <p:ph type="sldNum" sz="quarter" idx="12"/>
          </p:nvPr>
        </p:nvSpPr>
        <p:spPr/>
        <p:txBody>
          <a:bodyPr/>
          <a:lstStyle/>
          <a:p>
            <a:fld id="{81861C96-B3D2-435E-B539-126946A21EE4}" type="slidenum">
              <a:rPr lang="en-US" smtClean="0"/>
              <a:t>‹#›</a:t>
            </a:fld>
            <a:endParaRPr lang="en-US"/>
          </a:p>
        </p:txBody>
      </p:sp>
    </p:spTree>
    <p:extLst>
      <p:ext uri="{BB962C8B-B14F-4D97-AF65-F5344CB8AC3E}">
        <p14:creationId xmlns:p14="http://schemas.microsoft.com/office/powerpoint/2010/main" val="424281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2C71F8-D5AE-711D-1260-6813ECACA5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A18662-7836-1A53-4D37-DF7B259115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51B94-7D12-AD2B-CDAB-A2260409D219}"/>
              </a:ext>
            </a:extLst>
          </p:cNvPr>
          <p:cNvSpPr>
            <a:spLocks noGrp="1"/>
          </p:cNvSpPr>
          <p:nvPr>
            <p:ph type="dt" sz="half" idx="10"/>
          </p:nvPr>
        </p:nvSpPr>
        <p:spPr/>
        <p:txBody>
          <a:bodyPr/>
          <a:lstStyle/>
          <a:p>
            <a:fld id="{936AA272-FB9E-4C01-96A4-8C718BBCABDE}" type="datetimeFigureOut">
              <a:rPr lang="en-US" smtClean="0"/>
              <a:t>10/4/2022</a:t>
            </a:fld>
            <a:endParaRPr lang="en-US"/>
          </a:p>
        </p:txBody>
      </p:sp>
      <p:sp>
        <p:nvSpPr>
          <p:cNvPr id="5" name="Footer Placeholder 4">
            <a:extLst>
              <a:ext uri="{FF2B5EF4-FFF2-40B4-BE49-F238E27FC236}">
                <a16:creationId xmlns:a16="http://schemas.microsoft.com/office/drawing/2014/main" id="{02886067-6E17-9D4C-5B72-D90AA0BB1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AEEB8-9BD3-B79C-2C5B-C9E4E58D69CD}"/>
              </a:ext>
            </a:extLst>
          </p:cNvPr>
          <p:cNvSpPr>
            <a:spLocks noGrp="1"/>
          </p:cNvSpPr>
          <p:nvPr>
            <p:ph type="sldNum" sz="quarter" idx="12"/>
          </p:nvPr>
        </p:nvSpPr>
        <p:spPr/>
        <p:txBody>
          <a:bodyPr/>
          <a:lstStyle/>
          <a:p>
            <a:fld id="{81861C96-B3D2-435E-B539-126946A21EE4}" type="slidenum">
              <a:rPr lang="en-US" smtClean="0"/>
              <a:t>‹#›</a:t>
            </a:fld>
            <a:endParaRPr lang="en-US"/>
          </a:p>
        </p:txBody>
      </p:sp>
    </p:spTree>
    <p:extLst>
      <p:ext uri="{BB962C8B-B14F-4D97-AF65-F5344CB8AC3E}">
        <p14:creationId xmlns:p14="http://schemas.microsoft.com/office/powerpoint/2010/main" val="361932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8094-D88D-5EFD-DFAF-EE53924632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25694-1FF6-F5F9-88A2-896CE11821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83F47-5185-B2EB-83D2-D1A9A4F68D9F}"/>
              </a:ext>
            </a:extLst>
          </p:cNvPr>
          <p:cNvSpPr>
            <a:spLocks noGrp="1"/>
          </p:cNvSpPr>
          <p:nvPr>
            <p:ph type="dt" sz="half" idx="10"/>
          </p:nvPr>
        </p:nvSpPr>
        <p:spPr/>
        <p:txBody>
          <a:bodyPr/>
          <a:lstStyle/>
          <a:p>
            <a:fld id="{936AA272-FB9E-4C01-96A4-8C718BBCABDE}" type="datetimeFigureOut">
              <a:rPr lang="en-US" smtClean="0"/>
              <a:t>10/4/2022</a:t>
            </a:fld>
            <a:endParaRPr lang="en-US"/>
          </a:p>
        </p:txBody>
      </p:sp>
      <p:sp>
        <p:nvSpPr>
          <p:cNvPr id="5" name="Footer Placeholder 4">
            <a:extLst>
              <a:ext uri="{FF2B5EF4-FFF2-40B4-BE49-F238E27FC236}">
                <a16:creationId xmlns:a16="http://schemas.microsoft.com/office/drawing/2014/main" id="{3DBE783E-9305-E009-2382-CFCE3A4EA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C9659-99B9-E551-2A85-4386908D66DB}"/>
              </a:ext>
            </a:extLst>
          </p:cNvPr>
          <p:cNvSpPr>
            <a:spLocks noGrp="1"/>
          </p:cNvSpPr>
          <p:nvPr>
            <p:ph type="sldNum" sz="quarter" idx="12"/>
          </p:nvPr>
        </p:nvSpPr>
        <p:spPr/>
        <p:txBody>
          <a:bodyPr/>
          <a:lstStyle/>
          <a:p>
            <a:fld id="{81861C96-B3D2-435E-B539-126946A21EE4}" type="slidenum">
              <a:rPr lang="en-US" smtClean="0"/>
              <a:t>‹#›</a:t>
            </a:fld>
            <a:endParaRPr lang="en-US"/>
          </a:p>
        </p:txBody>
      </p:sp>
    </p:spTree>
    <p:extLst>
      <p:ext uri="{BB962C8B-B14F-4D97-AF65-F5344CB8AC3E}">
        <p14:creationId xmlns:p14="http://schemas.microsoft.com/office/powerpoint/2010/main" val="357633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07EC-AB83-831D-7E52-F82E400E64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1A2D5F-2F89-A717-6D04-DF1F20CB49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511948-0016-F4BF-8E87-C9AF6061A788}"/>
              </a:ext>
            </a:extLst>
          </p:cNvPr>
          <p:cNvSpPr>
            <a:spLocks noGrp="1"/>
          </p:cNvSpPr>
          <p:nvPr>
            <p:ph type="dt" sz="half" idx="10"/>
          </p:nvPr>
        </p:nvSpPr>
        <p:spPr/>
        <p:txBody>
          <a:bodyPr/>
          <a:lstStyle/>
          <a:p>
            <a:fld id="{936AA272-FB9E-4C01-96A4-8C718BBCABDE}" type="datetimeFigureOut">
              <a:rPr lang="en-US" smtClean="0"/>
              <a:t>10/4/2022</a:t>
            </a:fld>
            <a:endParaRPr lang="en-US"/>
          </a:p>
        </p:txBody>
      </p:sp>
      <p:sp>
        <p:nvSpPr>
          <p:cNvPr id="5" name="Footer Placeholder 4">
            <a:extLst>
              <a:ext uri="{FF2B5EF4-FFF2-40B4-BE49-F238E27FC236}">
                <a16:creationId xmlns:a16="http://schemas.microsoft.com/office/drawing/2014/main" id="{E4BD466D-B6D8-AF2A-265E-154CB4D36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521B5-A218-9F55-2294-5700006CF642}"/>
              </a:ext>
            </a:extLst>
          </p:cNvPr>
          <p:cNvSpPr>
            <a:spLocks noGrp="1"/>
          </p:cNvSpPr>
          <p:nvPr>
            <p:ph type="sldNum" sz="quarter" idx="12"/>
          </p:nvPr>
        </p:nvSpPr>
        <p:spPr/>
        <p:txBody>
          <a:bodyPr/>
          <a:lstStyle/>
          <a:p>
            <a:fld id="{81861C96-B3D2-435E-B539-126946A21EE4}" type="slidenum">
              <a:rPr lang="en-US" smtClean="0"/>
              <a:t>‹#›</a:t>
            </a:fld>
            <a:endParaRPr lang="en-US"/>
          </a:p>
        </p:txBody>
      </p:sp>
    </p:spTree>
    <p:extLst>
      <p:ext uri="{BB962C8B-B14F-4D97-AF65-F5344CB8AC3E}">
        <p14:creationId xmlns:p14="http://schemas.microsoft.com/office/powerpoint/2010/main" val="132510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5394-1897-4852-D867-A9DED1429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9D6959-4C87-1BE1-5AD8-2AF62F688E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A34D0A-D53E-AFE9-DB51-CEFD0C3B8A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E2174F-657A-EF2D-9719-8929AF0DB9DD}"/>
              </a:ext>
            </a:extLst>
          </p:cNvPr>
          <p:cNvSpPr>
            <a:spLocks noGrp="1"/>
          </p:cNvSpPr>
          <p:nvPr>
            <p:ph type="dt" sz="half" idx="10"/>
          </p:nvPr>
        </p:nvSpPr>
        <p:spPr/>
        <p:txBody>
          <a:bodyPr/>
          <a:lstStyle/>
          <a:p>
            <a:fld id="{936AA272-FB9E-4C01-96A4-8C718BBCABDE}" type="datetimeFigureOut">
              <a:rPr lang="en-US" smtClean="0"/>
              <a:t>10/4/2022</a:t>
            </a:fld>
            <a:endParaRPr lang="en-US"/>
          </a:p>
        </p:txBody>
      </p:sp>
      <p:sp>
        <p:nvSpPr>
          <p:cNvPr id="6" name="Footer Placeholder 5">
            <a:extLst>
              <a:ext uri="{FF2B5EF4-FFF2-40B4-BE49-F238E27FC236}">
                <a16:creationId xmlns:a16="http://schemas.microsoft.com/office/drawing/2014/main" id="{9C485BB9-2891-E08C-45B5-EA12328D6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5B76B-53A3-B14B-4A35-C0D39594682C}"/>
              </a:ext>
            </a:extLst>
          </p:cNvPr>
          <p:cNvSpPr>
            <a:spLocks noGrp="1"/>
          </p:cNvSpPr>
          <p:nvPr>
            <p:ph type="sldNum" sz="quarter" idx="12"/>
          </p:nvPr>
        </p:nvSpPr>
        <p:spPr/>
        <p:txBody>
          <a:bodyPr/>
          <a:lstStyle/>
          <a:p>
            <a:fld id="{81861C96-B3D2-435E-B539-126946A21EE4}" type="slidenum">
              <a:rPr lang="en-US" smtClean="0"/>
              <a:t>‹#›</a:t>
            </a:fld>
            <a:endParaRPr lang="en-US"/>
          </a:p>
        </p:txBody>
      </p:sp>
    </p:spTree>
    <p:extLst>
      <p:ext uri="{BB962C8B-B14F-4D97-AF65-F5344CB8AC3E}">
        <p14:creationId xmlns:p14="http://schemas.microsoft.com/office/powerpoint/2010/main" val="9712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51EF-C1F6-3640-B9A1-976A345C1F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9196A6-A061-DC6D-45E8-FACD303A0F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29CF8F-6268-8220-6927-8EDFE0AAA7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6D205D-3E61-CB01-E0EC-FDE1ADE8DC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B4C3EE-EE3D-EFCD-4194-19E57CA460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EEA403-8BAF-B704-6759-044FB2C3A68A}"/>
              </a:ext>
            </a:extLst>
          </p:cNvPr>
          <p:cNvSpPr>
            <a:spLocks noGrp="1"/>
          </p:cNvSpPr>
          <p:nvPr>
            <p:ph type="dt" sz="half" idx="10"/>
          </p:nvPr>
        </p:nvSpPr>
        <p:spPr/>
        <p:txBody>
          <a:bodyPr/>
          <a:lstStyle/>
          <a:p>
            <a:fld id="{936AA272-FB9E-4C01-96A4-8C718BBCABDE}" type="datetimeFigureOut">
              <a:rPr lang="en-US" smtClean="0"/>
              <a:t>10/4/2022</a:t>
            </a:fld>
            <a:endParaRPr lang="en-US"/>
          </a:p>
        </p:txBody>
      </p:sp>
      <p:sp>
        <p:nvSpPr>
          <p:cNvPr id="8" name="Footer Placeholder 7">
            <a:extLst>
              <a:ext uri="{FF2B5EF4-FFF2-40B4-BE49-F238E27FC236}">
                <a16:creationId xmlns:a16="http://schemas.microsoft.com/office/drawing/2014/main" id="{C9EC0B48-7355-B096-E4BF-6118B62B22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4E5941-FC62-FB0B-BA35-11711D589AD7}"/>
              </a:ext>
            </a:extLst>
          </p:cNvPr>
          <p:cNvSpPr>
            <a:spLocks noGrp="1"/>
          </p:cNvSpPr>
          <p:nvPr>
            <p:ph type="sldNum" sz="quarter" idx="12"/>
          </p:nvPr>
        </p:nvSpPr>
        <p:spPr/>
        <p:txBody>
          <a:bodyPr/>
          <a:lstStyle/>
          <a:p>
            <a:fld id="{81861C96-B3D2-435E-B539-126946A21EE4}" type="slidenum">
              <a:rPr lang="en-US" smtClean="0"/>
              <a:t>‹#›</a:t>
            </a:fld>
            <a:endParaRPr lang="en-US"/>
          </a:p>
        </p:txBody>
      </p:sp>
    </p:spTree>
    <p:extLst>
      <p:ext uri="{BB962C8B-B14F-4D97-AF65-F5344CB8AC3E}">
        <p14:creationId xmlns:p14="http://schemas.microsoft.com/office/powerpoint/2010/main" val="8457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9D31-A8FA-163A-1289-178076088F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86C3B4-F59C-ED25-B3BE-7E39900FBEDD}"/>
              </a:ext>
            </a:extLst>
          </p:cNvPr>
          <p:cNvSpPr>
            <a:spLocks noGrp="1"/>
          </p:cNvSpPr>
          <p:nvPr>
            <p:ph type="dt" sz="half" idx="10"/>
          </p:nvPr>
        </p:nvSpPr>
        <p:spPr/>
        <p:txBody>
          <a:bodyPr/>
          <a:lstStyle/>
          <a:p>
            <a:fld id="{936AA272-FB9E-4C01-96A4-8C718BBCABDE}" type="datetimeFigureOut">
              <a:rPr lang="en-US" smtClean="0"/>
              <a:t>10/4/2022</a:t>
            </a:fld>
            <a:endParaRPr lang="en-US"/>
          </a:p>
        </p:txBody>
      </p:sp>
      <p:sp>
        <p:nvSpPr>
          <p:cNvPr id="4" name="Footer Placeholder 3">
            <a:extLst>
              <a:ext uri="{FF2B5EF4-FFF2-40B4-BE49-F238E27FC236}">
                <a16:creationId xmlns:a16="http://schemas.microsoft.com/office/drawing/2014/main" id="{27D3EE23-650C-49A0-B1FB-D74E8EFA87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BFD943-8FCA-13F2-902F-15C3C4E5F887}"/>
              </a:ext>
            </a:extLst>
          </p:cNvPr>
          <p:cNvSpPr>
            <a:spLocks noGrp="1"/>
          </p:cNvSpPr>
          <p:nvPr>
            <p:ph type="sldNum" sz="quarter" idx="12"/>
          </p:nvPr>
        </p:nvSpPr>
        <p:spPr/>
        <p:txBody>
          <a:bodyPr/>
          <a:lstStyle/>
          <a:p>
            <a:fld id="{81861C96-B3D2-435E-B539-126946A21EE4}" type="slidenum">
              <a:rPr lang="en-US" smtClean="0"/>
              <a:t>‹#›</a:t>
            </a:fld>
            <a:endParaRPr lang="en-US"/>
          </a:p>
        </p:txBody>
      </p:sp>
    </p:spTree>
    <p:extLst>
      <p:ext uri="{BB962C8B-B14F-4D97-AF65-F5344CB8AC3E}">
        <p14:creationId xmlns:p14="http://schemas.microsoft.com/office/powerpoint/2010/main" val="332567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8A175-4AA3-CC67-7E4A-5D648457898F}"/>
              </a:ext>
            </a:extLst>
          </p:cNvPr>
          <p:cNvSpPr>
            <a:spLocks noGrp="1"/>
          </p:cNvSpPr>
          <p:nvPr>
            <p:ph type="dt" sz="half" idx="10"/>
          </p:nvPr>
        </p:nvSpPr>
        <p:spPr/>
        <p:txBody>
          <a:bodyPr/>
          <a:lstStyle/>
          <a:p>
            <a:fld id="{936AA272-FB9E-4C01-96A4-8C718BBCABDE}" type="datetimeFigureOut">
              <a:rPr lang="en-US" smtClean="0"/>
              <a:t>10/4/2022</a:t>
            </a:fld>
            <a:endParaRPr lang="en-US"/>
          </a:p>
        </p:txBody>
      </p:sp>
      <p:sp>
        <p:nvSpPr>
          <p:cNvPr id="3" name="Footer Placeholder 2">
            <a:extLst>
              <a:ext uri="{FF2B5EF4-FFF2-40B4-BE49-F238E27FC236}">
                <a16:creationId xmlns:a16="http://schemas.microsoft.com/office/drawing/2014/main" id="{3A12F602-4D14-D13A-A247-E5FCBD7E4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3BEDCC-7844-64AF-40D0-3C3ECC472650}"/>
              </a:ext>
            </a:extLst>
          </p:cNvPr>
          <p:cNvSpPr>
            <a:spLocks noGrp="1"/>
          </p:cNvSpPr>
          <p:nvPr>
            <p:ph type="sldNum" sz="quarter" idx="12"/>
          </p:nvPr>
        </p:nvSpPr>
        <p:spPr/>
        <p:txBody>
          <a:bodyPr/>
          <a:lstStyle/>
          <a:p>
            <a:fld id="{81861C96-B3D2-435E-B539-126946A21EE4}" type="slidenum">
              <a:rPr lang="en-US" smtClean="0"/>
              <a:t>‹#›</a:t>
            </a:fld>
            <a:endParaRPr lang="en-US"/>
          </a:p>
        </p:txBody>
      </p:sp>
    </p:spTree>
    <p:extLst>
      <p:ext uri="{BB962C8B-B14F-4D97-AF65-F5344CB8AC3E}">
        <p14:creationId xmlns:p14="http://schemas.microsoft.com/office/powerpoint/2010/main" val="138754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720C-4A9E-95CC-6BBD-5C0936BF1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741A05-8F45-2E3A-4208-98EAD8793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0FB29D-8B80-8601-42E8-FEC23D971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B178B9-44A6-3E67-2A72-DBD408567145}"/>
              </a:ext>
            </a:extLst>
          </p:cNvPr>
          <p:cNvSpPr>
            <a:spLocks noGrp="1"/>
          </p:cNvSpPr>
          <p:nvPr>
            <p:ph type="dt" sz="half" idx="10"/>
          </p:nvPr>
        </p:nvSpPr>
        <p:spPr/>
        <p:txBody>
          <a:bodyPr/>
          <a:lstStyle/>
          <a:p>
            <a:fld id="{936AA272-FB9E-4C01-96A4-8C718BBCABDE}" type="datetimeFigureOut">
              <a:rPr lang="en-US" smtClean="0"/>
              <a:t>10/4/2022</a:t>
            </a:fld>
            <a:endParaRPr lang="en-US"/>
          </a:p>
        </p:txBody>
      </p:sp>
      <p:sp>
        <p:nvSpPr>
          <p:cNvPr id="6" name="Footer Placeholder 5">
            <a:extLst>
              <a:ext uri="{FF2B5EF4-FFF2-40B4-BE49-F238E27FC236}">
                <a16:creationId xmlns:a16="http://schemas.microsoft.com/office/drawing/2014/main" id="{4422F5A8-EF2F-050E-1B37-F4B4153C0D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C7197-5E2C-37E6-A74F-A8CC879675D7}"/>
              </a:ext>
            </a:extLst>
          </p:cNvPr>
          <p:cNvSpPr>
            <a:spLocks noGrp="1"/>
          </p:cNvSpPr>
          <p:nvPr>
            <p:ph type="sldNum" sz="quarter" idx="12"/>
          </p:nvPr>
        </p:nvSpPr>
        <p:spPr/>
        <p:txBody>
          <a:bodyPr/>
          <a:lstStyle/>
          <a:p>
            <a:fld id="{81861C96-B3D2-435E-B539-126946A21EE4}" type="slidenum">
              <a:rPr lang="en-US" smtClean="0"/>
              <a:t>‹#›</a:t>
            </a:fld>
            <a:endParaRPr lang="en-US"/>
          </a:p>
        </p:txBody>
      </p:sp>
    </p:spTree>
    <p:extLst>
      <p:ext uri="{BB962C8B-B14F-4D97-AF65-F5344CB8AC3E}">
        <p14:creationId xmlns:p14="http://schemas.microsoft.com/office/powerpoint/2010/main" val="421484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45C1-DDB8-8DEA-5F6E-1483C3578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D1A670-4741-BD0D-E0B5-BEB1097C37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BD9BD1-9A51-F7CE-6891-4B3E4C84A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9D99A-4C76-2BAB-9C5C-763D96699244}"/>
              </a:ext>
            </a:extLst>
          </p:cNvPr>
          <p:cNvSpPr>
            <a:spLocks noGrp="1"/>
          </p:cNvSpPr>
          <p:nvPr>
            <p:ph type="dt" sz="half" idx="10"/>
          </p:nvPr>
        </p:nvSpPr>
        <p:spPr/>
        <p:txBody>
          <a:bodyPr/>
          <a:lstStyle/>
          <a:p>
            <a:fld id="{936AA272-FB9E-4C01-96A4-8C718BBCABDE}" type="datetimeFigureOut">
              <a:rPr lang="en-US" smtClean="0"/>
              <a:t>10/4/2022</a:t>
            </a:fld>
            <a:endParaRPr lang="en-US"/>
          </a:p>
        </p:txBody>
      </p:sp>
      <p:sp>
        <p:nvSpPr>
          <p:cNvPr id="6" name="Footer Placeholder 5">
            <a:extLst>
              <a:ext uri="{FF2B5EF4-FFF2-40B4-BE49-F238E27FC236}">
                <a16:creationId xmlns:a16="http://schemas.microsoft.com/office/drawing/2014/main" id="{76110FBB-4163-077F-0A79-FA6B3BC2D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BE7D4-BCA0-BE9D-0AA2-1D99E5CC6F7F}"/>
              </a:ext>
            </a:extLst>
          </p:cNvPr>
          <p:cNvSpPr>
            <a:spLocks noGrp="1"/>
          </p:cNvSpPr>
          <p:nvPr>
            <p:ph type="sldNum" sz="quarter" idx="12"/>
          </p:nvPr>
        </p:nvSpPr>
        <p:spPr/>
        <p:txBody>
          <a:bodyPr/>
          <a:lstStyle/>
          <a:p>
            <a:fld id="{81861C96-B3D2-435E-B539-126946A21EE4}" type="slidenum">
              <a:rPr lang="en-US" smtClean="0"/>
              <a:t>‹#›</a:t>
            </a:fld>
            <a:endParaRPr lang="en-US"/>
          </a:p>
        </p:txBody>
      </p:sp>
    </p:spTree>
    <p:extLst>
      <p:ext uri="{BB962C8B-B14F-4D97-AF65-F5344CB8AC3E}">
        <p14:creationId xmlns:p14="http://schemas.microsoft.com/office/powerpoint/2010/main" val="402741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4D19AB-86D2-9578-7137-D237FBDEA5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03C7AC-1DD0-CF15-E981-7CD682D9B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7CA2B-D997-C31E-EA73-9BBEC140E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AA272-FB9E-4C01-96A4-8C718BBCABDE}" type="datetimeFigureOut">
              <a:rPr lang="en-US" smtClean="0"/>
              <a:t>10/4/2022</a:t>
            </a:fld>
            <a:endParaRPr lang="en-US"/>
          </a:p>
        </p:txBody>
      </p:sp>
      <p:sp>
        <p:nvSpPr>
          <p:cNvPr id="5" name="Footer Placeholder 4">
            <a:extLst>
              <a:ext uri="{FF2B5EF4-FFF2-40B4-BE49-F238E27FC236}">
                <a16:creationId xmlns:a16="http://schemas.microsoft.com/office/drawing/2014/main" id="{6EE35ABA-D5FD-6ADB-9508-A148BF897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D58D9E-C0C9-B180-C2DA-8472BE7D88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61C96-B3D2-435E-B539-126946A21EE4}" type="slidenum">
              <a:rPr lang="en-US" smtClean="0"/>
              <a:t>‹#›</a:t>
            </a:fld>
            <a:endParaRPr lang="en-US"/>
          </a:p>
        </p:txBody>
      </p:sp>
    </p:spTree>
    <p:extLst>
      <p:ext uri="{BB962C8B-B14F-4D97-AF65-F5344CB8AC3E}">
        <p14:creationId xmlns:p14="http://schemas.microsoft.com/office/powerpoint/2010/main" val="1455755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applevalley.municipalcodeonline.com/book?type=subdivords#name=11.02.040_Necessity_Of_Plat;_Exemption_From_Plat_Requiremen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9420-DC30-D633-B977-E2F630FBBCF6}"/>
              </a:ext>
            </a:extLst>
          </p:cNvPr>
          <p:cNvSpPr>
            <a:spLocks noGrp="1"/>
          </p:cNvSpPr>
          <p:nvPr>
            <p:ph type="ctrTitle"/>
          </p:nvPr>
        </p:nvSpPr>
        <p:spPr>
          <a:xfrm>
            <a:off x="1524000" y="2112885"/>
            <a:ext cx="9144000" cy="1397078"/>
          </a:xfrm>
        </p:spPr>
        <p:txBody>
          <a:bodyPr>
            <a:normAutofit/>
          </a:bodyPr>
          <a:lstStyle/>
          <a:p>
            <a:r>
              <a:rPr lang="en-US" sz="8000" b="1" dirty="0"/>
              <a:t>Town of Apple Valley</a:t>
            </a:r>
          </a:p>
        </p:txBody>
      </p:sp>
      <p:sp>
        <p:nvSpPr>
          <p:cNvPr id="3" name="Subtitle 2">
            <a:extLst>
              <a:ext uri="{FF2B5EF4-FFF2-40B4-BE49-F238E27FC236}">
                <a16:creationId xmlns:a16="http://schemas.microsoft.com/office/drawing/2014/main" id="{DD3E0E52-7EAE-5FAF-4468-E569C56211EE}"/>
              </a:ext>
            </a:extLst>
          </p:cNvPr>
          <p:cNvSpPr>
            <a:spLocks noGrp="1"/>
          </p:cNvSpPr>
          <p:nvPr>
            <p:ph type="subTitle" idx="1"/>
          </p:nvPr>
        </p:nvSpPr>
        <p:spPr/>
        <p:txBody>
          <a:bodyPr>
            <a:normAutofit fontScale="92500" lnSpcReduction="20000"/>
          </a:bodyPr>
          <a:lstStyle/>
          <a:p>
            <a:r>
              <a:rPr lang="en-US" sz="4800" dirty="0"/>
              <a:t>WELCOME TO OUR</a:t>
            </a:r>
            <a:br>
              <a:rPr lang="en-US" sz="4800" dirty="0"/>
            </a:br>
            <a:r>
              <a:rPr lang="en-US" sz="4800" dirty="0"/>
              <a:t>TOWN HALL QUESTION AND ANSWER MEETING</a:t>
            </a:r>
          </a:p>
        </p:txBody>
      </p:sp>
      <p:sp>
        <p:nvSpPr>
          <p:cNvPr id="4" name="TextBox 3">
            <a:extLst>
              <a:ext uri="{FF2B5EF4-FFF2-40B4-BE49-F238E27FC236}">
                <a16:creationId xmlns:a16="http://schemas.microsoft.com/office/drawing/2014/main" id="{6F624981-89A0-B67F-B790-6D823D4B89A5}"/>
              </a:ext>
            </a:extLst>
          </p:cNvPr>
          <p:cNvSpPr txBox="1"/>
          <p:nvPr/>
        </p:nvSpPr>
        <p:spPr>
          <a:xfrm>
            <a:off x="4367814" y="5349875"/>
            <a:ext cx="3100849" cy="646331"/>
          </a:xfrm>
          <a:prstGeom prst="rect">
            <a:avLst/>
          </a:prstGeom>
          <a:noFill/>
        </p:spPr>
        <p:txBody>
          <a:bodyPr wrap="none" rtlCol="0">
            <a:spAutoFit/>
          </a:bodyPr>
          <a:lstStyle/>
          <a:p>
            <a:r>
              <a:rPr lang="en-US" sz="3600" dirty="0"/>
              <a:t>October 4,2022</a:t>
            </a:r>
          </a:p>
        </p:txBody>
      </p:sp>
      <p:pic>
        <p:nvPicPr>
          <p:cNvPr id="10" name="Picture 9">
            <a:extLst>
              <a:ext uri="{FF2B5EF4-FFF2-40B4-BE49-F238E27FC236}">
                <a16:creationId xmlns:a16="http://schemas.microsoft.com/office/drawing/2014/main" id="{2B9B3402-10F9-959C-6D41-F6F8E3667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6" y="69089"/>
            <a:ext cx="2676555" cy="2272330"/>
          </a:xfrm>
          <a:prstGeom prst="rect">
            <a:avLst/>
          </a:prstGeom>
        </p:spPr>
      </p:pic>
    </p:spTree>
    <p:extLst>
      <p:ext uri="{BB962C8B-B14F-4D97-AF65-F5344CB8AC3E}">
        <p14:creationId xmlns:p14="http://schemas.microsoft.com/office/powerpoint/2010/main" val="316933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AD6E-95E6-F43A-6861-02A0FF338AC9}"/>
              </a:ext>
            </a:extLst>
          </p:cNvPr>
          <p:cNvSpPr>
            <a:spLocks noGrp="1"/>
          </p:cNvSpPr>
          <p:nvPr>
            <p:ph type="title"/>
          </p:nvPr>
        </p:nvSpPr>
        <p:spPr/>
        <p:txBody>
          <a:bodyPr>
            <a:normAutofit/>
          </a:bodyPr>
          <a:lstStyle/>
          <a:p>
            <a:r>
              <a:rPr lang="en-US" b="1" dirty="0"/>
              <a:t>Why Curb &amp; Gutter &amp; Sidewalk?</a:t>
            </a:r>
            <a:br>
              <a:rPr lang="en-US" b="1" dirty="0"/>
            </a:br>
            <a:r>
              <a:rPr lang="en-US" sz="3100" b="1" dirty="0"/>
              <a:t>“We want Apple Valley to remain with the rural feel”.</a:t>
            </a:r>
          </a:p>
        </p:txBody>
      </p:sp>
      <p:sp>
        <p:nvSpPr>
          <p:cNvPr id="3" name="Content Placeholder 2">
            <a:extLst>
              <a:ext uri="{FF2B5EF4-FFF2-40B4-BE49-F238E27FC236}">
                <a16:creationId xmlns:a16="http://schemas.microsoft.com/office/drawing/2014/main" id="{55F1BAB1-B9C8-05E6-9023-01F3B081BD28}"/>
              </a:ext>
            </a:extLst>
          </p:cNvPr>
          <p:cNvSpPr>
            <a:spLocks noGrp="1"/>
          </p:cNvSpPr>
          <p:nvPr>
            <p:ph idx="1"/>
          </p:nvPr>
        </p:nvSpPr>
        <p:spPr/>
        <p:txBody>
          <a:bodyPr>
            <a:normAutofit fontScale="85000" lnSpcReduction="20000"/>
          </a:bodyPr>
          <a:lstStyle/>
          <a:p>
            <a:r>
              <a:rPr lang="en-US" b="1" dirty="0"/>
              <a:t>Curb &amp; Gutter vs borrow ditches?</a:t>
            </a:r>
          </a:p>
          <a:p>
            <a:pPr lvl="1"/>
            <a:r>
              <a:rPr lang="en-US" dirty="0"/>
              <a:t>Curb &amp; Gutter directs storm water to a detention basin and protects asphalt from cracking and falling apart along the edges. They also require very little maintenance.</a:t>
            </a:r>
          </a:p>
          <a:p>
            <a:pPr lvl="1"/>
            <a:r>
              <a:rPr lang="en-US" dirty="0"/>
              <a:t>It provides a safety barrier between cars and pedestrians.</a:t>
            </a:r>
          </a:p>
          <a:p>
            <a:pPr lvl="1"/>
            <a:r>
              <a:rPr lang="en-US" dirty="0"/>
              <a:t>Borrow Ditches are a constant maintenance item that will often fail and water will then wash out portions of our roads.</a:t>
            </a:r>
          </a:p>
          <a:p>
            <a:pPr lvl="1"/>
            <a:r>
              <a:rPr lang="en-US" dirty="0"/>
              <a:t>Borrow Ditches also fill up with sand and weeds clogging them up.</a:t>
            </a:r>
          </a:p>
          <a:p>
            <a:pPr lvl="1"/>
            <a:r>
              <a:rPr lang="en-US" dirty="0"/>
              <a:t>Again, why not? Developers and subdividers pay for the improvements and we have a whole lot less maintenance and time spent maintaining curb and gutters, than we would borrow ditches.</a:t>
            </a:r>
          </a:p>
          <a:p>
            <a:pPr lvl="1"/>
            <a:r>
              <a:rPr lang="en-US" dirty="0"/>
              <a:t>The Town would have to raise taxes to hire permanent street maintenance workers if we keep allowing borrow ditches in new subdivisions. </a:t>
            </a:r>
            <a:br>
              <a:rPr lang="en-US" dirty="0"/>
            </a:br>
            <a:endParaRPr lang="en-US" dirty="0"/>
          </a:p>
          <a:p>
            <a:pPr lvl="1"/>
            <a:r>
              <a:rPr lang="en-US" b="1" dirty="0"/>
              <a:t>Benefit of Sidewalk (mainly required in higher density subdivisions)</a:t>
            </a:r>
          </a:p>
          <a:p>
            <a:pPr lvl="1"/>
            <a:r>
              <a:rPr lang="en-US" dirty="0"/>
              <a:t>They give children and adults a safe place to walk and drive bikes</a:t>
            </a:r>
          </a:p>
          <a:p>
            <a:pPr lvl="1"/>
            <a:r>
              <a:rPr lang="en-US" dirty="0"/>
              <a:t>Again, why not? Developers and subdividers pay for the sidewalk.</a:t>
            </a:r>
          </a:p>
          <a:p>
            <a:pPr lvl="1"/>
            <a:endParaRPr lang="en-US" dirty="0"/>
          </a:p>
        </p:txBody>
      </p:sp>
    </p:spTree>
    <p:extLst>
      <p:ext uri="{BB962C8B-B14F-4D97-AF65-F5344CB8AC3E}">
        <p14:creationId xmlns:p14="http://schemas.microsoft.com/office/powerpoint/2010/main" val="208243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3C21-F8FC-8B19-B34C-5708E1F83217}"/>
              </a:ext>
            </a:extLst>
          </p:cNvPr>
          <p:cNvSpPr>
            <a:spLocks noGrp="1"/>
          </p:cNvSpPr>
          <p:nvPr>
            <p:ph type="title"/>
          </p:nvPr>
        </p:nvSpPr>
        <p:spPr/>
        <p:txBody>
          <a:bodyPr/>
          <a:lstStyle/>
          <a:p>
            <a:r>
              <a:rPr lang="en-US" dirty="0"/>
              <a:t>Already Approved Growth</a:t>
            </a:r>
          </a:p>
        </p:txBody>
      </p:sp>
      <p:sp>
        <p:nvSpPr>
          <p:cNvPr id="3" name="Content Placeholder 2">
            <a:extLst>
              <a:ext uri="{FF2B5EF4-FFF2-40B4-BE49-F238E27FC236}">
                <a16:creationId xmlns:a16="http://schemas.microsoft.com/office/drawing/2014/main" id="{68D28AFF-F7AE-7592-41F1-E377586A4748}"/>
              </a:ext>
            </a:extLst>
          </p:cNvPr>
          <p:cNvSpPr>
            <a:spLocks noGrp="1"/>
          </p:cNvSpPr>
          <p:nvPr>
            <p:ph idx="1"/>
          </p:nvPr>
        </p:nvSpPr>
        <p:spPr>
          <a:xfrm>
            <a:off x="838200" y="1825625"/>
            <a:ext cx="10515600" cy="2320247"/>
          </a:xfrm>
        </p:spPr>
        <p:txBody>
          <a:bodyPr>
            <a:normAutofit/>
          </a:bodyPr>
          <a:lstStyle/>
          <a:p>
            <a:r>
              <a:rPr lang="en-US" b="1" dirty="0"/>
              <a:t>New or under Construction Subdivisions:</a:t>
            </a:r>
          </a:p>
          <a:p>
            <a:pPr lvl="1"/>
            <a:r>
              <a:rPr lang="en-US" dirty="0"/>
              <a:t>Wells Estates			Off Rome Ave			25 Lots</a:t>
            </a:r>
          </a:p>
          <a:p>
            <a:pPr lvl="1"/>
            <a:r>
              <a:rPr lang="en-US" dirty="0"/>
              <a:t>Farrar				 Across from Cedar Point  	9   Lots</a:t>
            </a:r>
          </a:p>
          <a:p>
            <a:pPr lvl="1"/>
            <a:r>
              <a:rPr lang="en-US" u="sng" dirty="0"/>
              <a:t>Mountain View Estates		Bubbling Wells 		6   Lots</a:t>
            </a:r>
          </a:p>
          <a:p>
            <a:pPr lvl="1"/>
            <a:r>
              <a:rPr lang="en-US" b="1" dirty="0"/>
              <a:t>TOTAL								40 Lots</a:t>
            </a:r>
          </a:p>
          <a:p>
            <a:pPr marL="457200" lvl="1" indent="0">
              <a:buNone/>
            </a:pPr>
            <a:endParaRPr lang="en-US" dirty="0"/>
          </a:p>
        </p:txBody>
      </p:sp>
    </p:spTree>
    <p:extLst>
      <p:ext uri="{BB962C8B-B14F-4D97-AF65-F5344CB8AC3E}">
        <p14:creationId xmlns:p14="http://schemas.microsoft.com/office/powerpoint/2010/main" val="1852595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48BB8-7AE8-F10A-0BF9-E2315004694C}"/>
              </a:ext>
            </a:extLst>
          </p:cNvPr>
          <p:cNvSpPr>
            <a:spLocks noGrp="1"/>
          </p:cNvSpPr>
          <p:nvPr>
            <p:ph type="title"/>
          </p:nvPr>
        </p:nvSpPr>
        <p:spPr/>
        <p:txBody>
          <a:bodyPr/>
          <a:lstStyle/>
          <a:p>
            <a:r>
              <a:rPr lang="en-US" b="1" dirty="0"/>
              <a:t>Already Approved Growth</a:t>
            </a:r>
          </a:p>
        </p:txBody>
      </p:sp>
      <p:sp>
        <p:nvSpPr>
          <p:cNvPr id="3" name="Content Placeholder 2">
            <a:extLst>
              <a:ext uri="{FF2B5EF4-FFF2-40B4-BE49-F238E27FC236}">
                <a16:creationId xmlns:a16="http://schemas.microsoft.com/office/drawing/2014/main" id="{9410022E-4872-CF33-7705-22130A40A8DB}"/>
              </a:ext>
            </a:extLst>
          </p:cNvPr>
          <p:cNvSpPr>
            <a:spLocks noGrp="1"/>
          </p:cNvSpPr>
          <p:nvPr>
            <p:ph idx="1"/>
          </p:nvPr>
        </p:nvSpPr>
        <p:spPr/>
        <p:txBody>
          <a:bodyPr/>
          <a:lstStyle/>
          <a:p>
            <a:r>
              <a:rPr lang="en-US" b="1" dirty="0"/>
              <a:t>Subdivisions with Preliminary Plat approvals as of January 2022:</a:t>
            </a:r>
          </a:p>
          <a:p>
            <a:pPr lvl="1"/>
            <a:r>
              <a:rPr lang="en-US" dirty="0"/>
              <a:t>Crimson Peaks (Desert Rose)	Off Rome Ave			268 Lots</a:t>
            </a:r>
          </a:p>
          <a:p>
            <a:pPr lvl="1"/>
            <a:r>
              <a:rPr lang="en-US" u="sng" dirty="0"/>
              <a:t>West Temple			West of Bus Stop	  	  27 Lots</a:t>
            </a:r>
          </a:p>
          <a:p>
            <a:pPr lvl="1"/>
            <a:r>
              <a:rPr lang="en-US" b="1" dirty="0"/>
              <a:t>TOTAL								295 Lots/Units</a:t>
            </a:r>
          </a:p>
        </p:txBody>
      </p:sp>
    </p:spTree>
    <p:extLst>
      <p:ext uri="{BB962C8B-B14F-4D97-AF65-F5344CB8AC3E}">
        <p14:creationId xmlns:p14="http://schemas.microsoft.com/office/powerpoint/2010/main" val="338855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A187-FAEA-3CFE-60BD-58D878D3B7C3}"/>
              </a:ext>
            </a:extLst>
          </p:cNvPr>
          <p:cNvSpPr>
            <a:spLocks noGrp="1"/>
          </p:cNvSpPr>
          <p:nvPr>
            <p:ph type="title"/>
          </p:nvPr>
        </p:nvSpPr>
        <p:spPr/>
        <p:txBody>
          <a:bodyPr/>
          <a:lstStyle/>
          <a:p>
            <a:r>
              <a:rPr lang="en-US" dirty="0"/>
              <a:t>Already Approved Growth</a:t>
            </a:r>
          </a:p>
        </p:txBody>
      </p:sp>
      <p:sp>
        <p:nvSpPr>
          <p:cNvPr id="3" name="Content Placeholder 2">
            <a:extLst>
              <a:ext uri="{FF2B5EF4-FFF2-40B4-BE49-F238E27FC236}">
                <a16:creationId xmlns:a16="http://schemas.microsoft.com/office/drawing/2014/main" id="{D5D6138A-3049-2F1B-EB6E-BB3BA970DE46}"/>
              </a:ext>
            </a:extLst>
          </p:cNvPr>
          <p:cNvSpPr>
            <a:spLocks noGrp="1"/>
          </p:cNvSpPr>
          <p:nvPr>
            <p:ph idx="1"/>
          </p:nvPr>
        </p:nvSpPr>
        <p:spPr/>
        <p:txBody>
          <a:bodyPr>
            <a:normAutofit fontScale="85000" lnSpcReduction="20000"/>
          </a:bodyPr>
          <a:lstStyle/>
          <a:p>
            <a:r>
              <a:rPr lang="en-US" b="1" dirty="0"/>
              <a:t>Properties with approved Zoning Changes</a:t>
            </a:r>
          </a:p>
          <a:p>
            <a:pPr lvl="1"/>
            <a:r>
              <a:rPr lang="en-US" dirty="0"/>
              <a:t>Jepson Canyon Commercial, Lodge, Cabins and Tents. </a:t>
            </a:r>
            <a:r>
              <a:rPr lang="en-US" sz="1900" dirty="0"/>
              <a:t>Across from Chevron</a:t>
            </a:r>
            <a:r>
              <a:rPr lang="en-US" dirty="0"/>
              <a:t>	100   Units+</a:t>
            </a:r>
          </a:p>
          <a:p>
            <a:pPr lvl="1"/>
            <a:r>
              <a:rPr lang="en-US" dirty="0"/>
              <a:t>Jepson Canyon Homesites	Across from Chevron			352   Lots</a:t>
            </a:r>
          </a:p>
          <a:p>
            <a:pPr lvl="1"/>
            <a:r>
              <a:rPr lang="en-US" dirty="0"/>
              <a:t>Redstone			Off East Main Street		             1,520   Lots</a:t>
            </a:r>
          </a:p>
          <a:p>
            <a:pPr lvl="1"/>
            <a:r>
              <a:rPr lang="en-US" dirty="0"/>
              <a:t>Redstone Cabins		Off East Main Street	   		400   Cabins</a:t>
            </a:r>
          </a:p>
          <a:p>
            <a:pPr lvl="1"/>
            <a:r>
              <a:rPr lang="en-US" dirty="0"/>
              <a:t>West Temple		West of Bus Stop	     			211   Lots</a:t>
            </a:r>
          </a:p>
          <a:p>
            <a:pPr lvl="1"/>
            <a:r>
              <a:rPr lang="en-US" dirty="0"/>
              <a:t>Miles Mark		By water Tanks		    	  	  27   Lots</a:t>
            </a:r>
          </a:p>
          <a:p>
            <a:pPr lvl="1"/>
            <a:r>
              <a:rPr lang="en-US" dirty="0"/>
              <a:t>Gateway	North		On Main Street		   		157   Lots</a:t>
            </a:r>
          </a:p>
          <a:p>
            <a:pPr lvl="1"/>
            <a:r>
              <a:rPr lang="en-US" dirty="0"/>
              <a:t>Gateway Commercial	Cabins, Motel, Grocery Store      		200   Units</a:t>
            </a:r>
          </a:p>
          <a:p>
            <a:pPr lvl="1"/>
            <a:r>
              <a:rPr lang="en-US" u="sng" dirty="0"/>
              <a:t>Canaan Mountain Phase 2	By Canaan Mountain Estates	      	  36   Lots</a:t>
            </a:r>
          </a:p>
          <a:p>
            <a:pPr lvl="1"/>
            <a:r>
              <a:rPr lang="en-US" b="1" dirty="0"/>
              <a:t>TOTAL							             3,003   </a:t>
            </a:r>
            <a:r>
              <a:rPr lang="en-US" sz="2200" b="1" dirty="0"/>
              <a:t>Lots/Units</a:t>
            </a:r>
          </a:p>
          <a:p>
            <a:pPr lvl="1"/>
            <a:endParaRPr lang="en-US" dirty="0"/>
          </a:p>
          <a:p>
            <a:pPr lvl="1"/>
            <a:r>
              <a:rPr lang="en-US" b="1" dirty="0"/>
              <a:t>TOTAL APPROVED LOTS	</a:t>
            </a:r>
            <a:r>
              <a:rPr lang="en-US" sz="1600" dirty="0"/>
              <a:t> (Under Construction, Preliminary Plat &amp; Zoning Change )</a:t>
            </a:r>
            <a:r>
              <a:rPr lang="en-US" sz="1600" b="1" dirty="0"/>
              <a:t>        </a:t>
            </a:r>
            <a:r>
              <a:rPr lang="en-US" b="1" dirty="0"/>
              <a:t>3,338 LOTS/ Units</a:t>
            </a:r>
            <a:r>
              <a:rPr lang="en-US" dirty="0"/>
              <a:t>				</a:t>
            </a:r>
            <a:br>
              <a:rPr lang="en-US" dirty="0"/>
            </a:br>
            <a:r>
              <a:rPr lang="en-US" dirty="0"/>
              <a:t>	</a:t>
            </a:r>
          </a:p>
        </p:txBody>
      </p:sp>
    </p:spTree>
    <p:extLst>
      <p:ext uri="{BB962C8B-B14F-4D97-AF65-F5344CB8AC3E}">
        <p14:creationId xmlns:p14="http://schemas.microsoft.com/office/powerpoint/2010/main" val="3666600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E672-C3CF-FFDC-E386-F6F08CF4EAF8}"/>
              </a:ext>
            </a:extLst>
          </p:cNvPr>
          <p:cNvSpPr>
            <a:spLocks noGrp="1"/>
          </p:cNvSpPr>
          <p:nvPr>
            <p:ph type="title"/>
          </p:nvPr>
        </p:nvSpPr>
        <p:spPr/>
        <p:txBody>
          <a:bodyPr/>
          <a:lstStyle/>
          <a:p>
            <a:r>
              <a:rPr lang="en-US" b="1" dirty="0"/>
              <a:t>Proposed Zoning Change in December 2021</a:t>
            </a:r>
          </a:p>
        </p:txBody>
      </p:sp>
      <p:sp>
        <p:nvSpPr>
          <p:cNvPr id="3" name="Content Placeholder 2">
            <a:extLst>
              <a:ext uri="{FF2B5EF4-FFF2-40B4-BE49-F238E27FC236}">
                <a16:creationId xmlns:a16="http://schemas.microsoft.com/office/drawing/2014/main" id="{B777FDE4-F40C-AAD4-C106-F1F2E3AE6DC6}"/>
              </a:ext>
            </a:extLst>
          </p:cNvPr>
          <p:cNvSpPr>
            <a:spLocks noGrp="1"/>
          </p:cNvSpPr>
          <p:nvPr>
            <p:ph idx="1"/>
          </p:nvPr>
        </p:nvSpPr>
        <p:spPr/>
        <p:txBody>
          <a:bodyPr>
            <a:normAutofit fontScale="85000" lnSpcReduction="20000"/>
          </a:bodyPr>
          <a:lstStyle/>
          <a:p>
            <a:r>
              <a:rPr lang="en-US" dirty="0"/>
              <a:t>Misc. additional property owners that attempted to obtain zoning changes in November and December 2021.</a:t>
            </a:r>
          </a:p>
          <a:p>
            <a:r>
              <a:rPr lang="en-US" sz="3600" b="1" dirty="0"/>
              <a:t>1,374 Acres for a total of over 3,000 additional lots.</a:t>
            </a:r>
          </a:p>
          <a:p>
            <a:r>
              <a:rPr lang="en-US" sz="3600" b="1" dirty="0"/>
              <a:t>If all were approved we would have had a total of 6,338 additional lots in Apple Valley. (That’s bigger than Hurricane).</a:t>
            </a:r>
          </a:p>
          <a:p>
            <a:r>
              <a:rPr lang="en-US" sz="3600" b="1" dirty="0"/>
              <a:t>Now we “ONLY” have </a:t>
            </a:r>
            <a:r>
              <a:rPr lang="en-US" sz="3600" b="1" u="sng" dirty="0"/>
              <a:t>3,338 LOTS/ Units </a:t>
            </a:r>
            <a:r>
              <a:rPr lang="en-US" sz="3600" b="1" dirty="0"/>
              <a:t>to try to deal with as a Town. </a:t>
            </a:r>
          </a:p>
          <a:p>
            <a:r>
              <a:rPr lang="en-US" sz="3600" b="1" dirty="0"/>
              <a:t>Apple Valley currently have less than 422 Homes.</a:t>
            </a:r>
          </a:p>
          <a:p>
            <a:r>
              <a:rPr lang="en-US" sz="3600" b="1" dirty="0"/>
              <a:t>Thanks to Council members </a:t>
            </a:r>
            <a:r>
              <a:rPr lang="en-US" sz="3600" b="1" dirty="0" err="1"/>
              <a:t>Sair</a:t>
            </a:r>
            <a:r>
              <a:rPr lang="en-US" sz="3600" b="1" dirty="0"/>
              <a:t> and McLaughlin we averted this additional disaster, by not approving the extra 3,000 lots that we have no ability to support. </a:t>
            </a:r>
          </a:p>
        </p:txBody>
      </p:sp>
    </p:spTree>
    <p:extLst>
      <p:ext uri="{BB962C8B-B14F-4D97-AF65-F5344CB8AC3E}">
        <p14:creationId xmlns:p14="http://schemas.microsoft.com/office/powerpoint/2010/main" val="194777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21A7-B882-AF28-719A-BFD56726B923}"/>
              </a:ext>
            </a:extLst>
          </p:cNvPr>
          <p:cNvSpPr>
            <a:spLocks noGrp="1"/>
          </p:cNvSpPr>
          <p:nvPr>
            <p:ph type="title"/>
          </p:nvPr>
        </p:nvSpPr>
        <p:spPr/>
        <p:txBody>
          <a:bodyPr/>
          <a:lstStyle/>
          <a:p>
            <a:r>
              <a:rPr lang="en-US" b="1" dirty="0"/>
              <a:t>To deal with this growth, we have had to hire</a:t>
            </a:r>
          </a:p>
        </p:txBody>
      </p:sp>
      <p:sp>
        <p:nvSpPr>
          <p:cNvPr id="3" name="Content Placeholder 2">
            <a:extLst>
              <a:ext uri="{FF2B5EF4-FFF2-40B4-BE49-F238E27FC236}">
                <a16:creationId xmlns:a16="http://schemas.microsoft.com/office/drawing/2014/main" id="{1AED01A0-B590-0519-4900-8BF5F332EEB6}"/>
              </a:ext>
            </a:extLst>
          </p:cNvPr>
          <p:cNvSpPr>
            <a:spLocks noGrp="1"/>
          </p:cNvSpPr>
          <p:nvPr>
            <p:ph idx="1"/>
          </p:nvPr>
        </p:nvSpPr>
        <p:spPr>
          <a:xfrm>
            <a:off x="838200" y="1406769"/>
            <a:ext cx="10515600" cy="5357446"/>
          </a:xfrm>
        </p:spPr>
        <p:txBody>
          <a:bodyPr>
            <a:normAutofit fontScale="85000" lnSpcReduction="20000"/>
          </a:bodyPr>
          <a:lstStyle/>
          <a:p>
            <a:r>
              <a:rPr lang="en-US" dirty="0"/>
              <a:t>Kyle Layton </a:t>
            </a:r>
            <a:r>
              <a:rPr lang="en-US" sz="1900" dirty="0"/>
              <a:t>(former Planning Director for Hildale City and current County building inspector), </a:t>
            </a:r>
            <a:r>
              <a:rPr lang="en-US" dirty="0"/>
              <a:t>as our Planning and Zoning Director to helps ensure developers follow our ordinances in getting </a:t>
            </a:r>
            <a:r>
              <a:rPr lang="en-US" u="sng" dirty="0"/>
              <a:t>all</a:t>
            </a:r>
            <a:r>
              <a:rPr lang="en-US" dirty="0"/>
              <a:t> their approvals.</a:t>
            </a:r>
          </a:p>
          <a:p>
            <a:r>
              <a:rPr lang="en-US" dirty="0"/>
              <a:t>Mike </a:t>
            </a:r>
            <a:r>
              <a:rPr lang="en-US" dirty="0" err="1"/>
              <a:t>Versimac</a:t>
            </a:r>
            <a:r>
              <a:rPr lang="en-US" dirty="0"/>
              <a:t> </a:t>
            </a:r>
            <a:r>
              <a:rPr lang="en-US" sz="1900" dirty="0"/>
              <a:t>(Current Hurricane </a:t>
            </a:r>
            <a:r>
              <a:rPr lang="en-US" sz="1900" dirty="0" err="1"/>
              <a:t>Citys</a:t>
            </a:r>
            <a:r>
              <a:rPr lang="en-US" sz="1900" dirty="0"/>
              <a:t> Public Works Director), </a:t>
            </a:r>
            <a:r>
              <a:rPr lang="en-US" dirty="0"/>
              <a:t>as our Public Works Director, to ensures developers follows our ordinances with their constructions plans and ensure the construction of the subdivision gets inspected and built as per our Town Codes.</a:t>
            </a:r>
          </a:p>
          <a:p>
            <a:r>
              <a:rPr lang="en-US" dirty="0"/>
              <a:t>Kyle Layton as our Building Department manager/Inspector to ensures all the homes being built are safe and built to building code.</a:t>
            </a:r>
          </a:p>
          <a:p>
            <a:r>
              <a:rPr lang="en-US" dirty="0"/>
              <a:t>How do we pay for these professionals?</a:t>
            </a:r>
          </a:p>
          <a:p>
            <a:r>
              <a:rPr lang="en-US" dirty="0"/>
              <a:t>We are making the developers &amp; builders pay all the cost, by paying these contracted professionals per lot or per home, not as employees of the Town. They only get paid when there is work for them to do.</a:t>
            </a:r>
          </a:p>
          <a:p>
            <a:r>
              <a:rPr lang="en-US" dirty="0"/>
              <a:t>THIS WILL ENSURE THE WHOLE DEVELOPMENT AND BUILDING PROCESS IS RUN BY PROFESSIONALS, NOT MAYORS, AND THAT WE DO NOT GET FURTHER IN DEBT because developers will not be able to build incomplete subdivisions, that we the citizens of Apple Valley later end up paying to get finished or pay for unnecessary repairs. </a:t>
            </a:r>
          </a:p>
        </p:txBody>
      </p:sp>
    </p:spTree>
    <p:extLst>
      <p:ext uri="{BB962C8B-B14F-4D97-AF65-F5344CB8AC3E}">
        <p14:creationId xmlns:p14="http://schemas.microsoft.com/office/powerpoint/2010/main" val="135846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24">
            <a:extLst>
              <a:ext uri="{FF2B5EF4-FFF2-40B4-BE49-F238E27FC236}">
                <a16:creationId xmlns:a16="http://schemas.microsoft.com/office/drawing/2014/main" id="{6EA825C3-0A0A-A349-A168-463295A778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5032" y="-1971789"/>
            <a:ext cx="20332284" cy="9158973"/>
          </a:xfrm>
        </p:spPr>
      </p:pic>
    </p:spTree>
    <p:extLst>
      <p:ext uri="{BB962C8B-B14F-4D97-AF65-F5344CB8AC3E}">
        <p14:creationId xmlns:p14="http://schemas.microsoft.com/office/powerpoint/2010/main" val="3117001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EAC9-B942-DF7F-0EC3-34A1BDCD8F28}"/>
              </a:ext>
            </a:extLst>
          </p:cNvPr>
          <p:cNvSpPr>
            <a:spLocks noGrp="1"/>
          </p:cNvSpPr>
          <p:nvPr>
            <p:ph type="title"/>
          </p:nvPr>
        </p:nvSpPr>
        <p:spPr/>
        <p:txBody>
          <a:bodyPr/>
          <a:lstStyle/>
          <a:p>
            <a:r>
              <a:rPr lang="en-US" b="1" dirty="0"/>
              <a:t>Dixie Springs Subdivision in Hurricane</a:t>
            </a:r>
          </a:p>
        </p:txBody>
      </p:sp>
      <p:sp>
        <p:nvSpPr>
          <p:cNvPr id="3" name="Content Placeholder 2">
            <a:extLst>
              <a:ext uri="{FF2B5EF4-FFF2-40B4-BE49-F238E27FC236}">
                <a16:creationId xmlns:a16="http://schemas.microsoft.com/office/drawing/2014/main" id="{5DF96CAA-F3A5-9DF1-30C5-3E8BD236358A}"/>
              </a:ext>
            </a:extLst>
          </p:cNvPr>
          <p:cNvSpPr>
            <a:spLocks noGrp="1"/>
          </p:cNvSpPr>
          <p:nvPr>
            <p:ph idx="1"/>
          </p:nvPr>
        </p:nvSpPr>
        <p:spPr/>
        <p:txBody>
          <a:bodyPr>
            <a:normAutofit lnSpcReduction="10000"/>
          </a:bodyPr>
          <a:lstStyle/>
          <a:p>
            <a:r>
              <a:rPr lang="en-US" dirty="0"/>
              <a:t>The County approved the Dixie Springs Subdivision</a:t>
            </a:r>
          </a:p>
          <a:p>
            <a:r>
              <a:rPr lang="en-US" dirty="0"/>
              <a:t>The County allowed the Developer to record the subdivision plat.</a:t>
            </a:r>
          </a:p>
          <a:p>
            <a:r>
              <a:rPr lang="en-US" dirty="0"/>
              <a:t>The County failed to require the Developer to install all the improvements prior to recording the plat.</a:t>
            </a:r>
          </a:p>
          <a:p>
            <a:r>
              <a:rPr lang="en-US" dirty="0"/>
              <a:t>The County failed to get the developer to bond for the improvements.</a:t>
            </a:r>
          </a:p>
          <a:p>
            <a:r>
              <a:rPr lang="en-US" dirty="0"/>
              <a:t>So the Developer started selling lots to people all over United States</a:t>
            </a:r>
          </a:p>
          <a:p>
            <a:r>
              <a:rPr lang="en-US" dirty="0"/>
              <a:t>Buyers were told he would install the improvements later, but he never did. </a:t>
            </a:r>
          </a:p>
          <a:p>
            <a:r>
              <a:rPr lang="en-US" dirty="0"/>
              <a:t>The County got sued because they did not follow their own ordinances that are in place to protect the public and the County.</a:t>
            </a:r>
          </a:p>
        </p:txBody>
      </p:sp>
    </p:spTree>
    <p:extLst>
      <p:ext uri="{BB962C8B-B14F-4D97-AF65-F5344CB8AC3E}">
        <p14:creationId xmlns:p14="http://schemas.microsoft.com/office/powerpoint/2010/main" val="326924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0214-83FE-B2DD-E40E-62EC05BCBE50}"/>
              </a:ext>
            </a:extLst>
          </p:cNvPr>
          <p:cNvSpPr>
            <a:spLocks noGrp="1"/>
          </p:cNvSpPr>
          <p:nvPr>
            <p:ph type="title"/>
          </p:nvPr>
        </p:nvSpPr>
        <p:spPr/>
        <p:txBody>
          <a:bodyPr/>
          <a:lstStyle/>
          <a:p>
            <a:r>
              <a:rPr lang="en-US" b="1" dirty="0"/>
              <a:t>All Subdivisions must install improvements</a:t>
            </a:r>
          </a:p>
        </p:txBody>
      </p:sp>
      <p:sp>
        <p:nvSpPr>
          <p:cNvPr id="3" name="Content Placeholder 2">
            <a:extLst>
              <a:ext uri="{FF2B5EF4-FFF2-40B4-BE49-F238E27FC236}">
                <a16:creationId xmlns:a16="http://schemas.microsoft.com/office/drawing/2014/main" id="{C725A5AB-79D5-1479-F31A-37C179B17A42}"/>
              </a:ext>
            </a:extLst>
          </p:cNvPr>
          <p:cNvSpPr>
            <a:spLocks noGrp="1"/>
          </p:cNvSpPr>
          <p:nvPr>
            <p:ph idx="1"/>
          </p:nvPr>
        </p:nvSpPr>
        <p:spPr>
          <a:xfrm>
            <a:off x="838200" y="1312986"/>
            <a:ext cx="10515600" cy="5384800"/>
          </a:xfrm>
        </p:spPr>
        <p:txBody>
          <a:bodyPr>
            <a:normAutofit fontScale="55000" lnSpcReduction="20000"/>
          </a:bodyPr>
          <a:lstStyle/>
          <a:p>
            <a:pPr algn="just"/>
            <a:r>
              <a:rPr lang="en-US" b="1" i="0" u="sng" dirty="0">
                <a:solidFill>
                  <a:srgbClr val="000000"/>
                </a:solidFill>
                <a:effectLst/>
                <a:latin typeface="Roboto Slab"/>
                <a:hlinkClick r:id="rId2"/>
              </a:rPr>
              <a:t>11.02.040 Necessity Of Plat; Exemption From Plat Requirements</a:t>
            </a:r>
            <a:endParaRPr lang="en-US" b="1" i="0" dirty="0">
              <a:solidFill>
                <a:srgbClr val="515967"/>
              </a:solidFill>
              <a:effectLst/>
              <a:latin typeface="Roboto Slab"/>
            </a:endParaRPr>
          </a:p>
          <a:p>
            <a:pPr algn="just"/>
            <a:r>
              <a:rPr lang="en-US" b="0" i="0" dirty="0">
                <a:solidFill>
                  <a:srgbClr val="515967"/>
                </a:solidFill>
                <a:effectLst/>
                <a:latin typeface="Roboto Slab"/>
              </a:rPr>
              <a:t>All subdivisions shall be required to prepare and receive approval of a preliminary and final plat in accordance with the provisions of this chapter, except as follows:</a:t>
            </a:r>
          </a:p>
          <a:p>
            <a:pPr algn="just">
              <a:buFont typeface="+mj-lt"/>
              <a:buAutoNum type="arabicPeriod"/>
            </a:pPr>
            <a:r>
              <a:rPr lang="en-US" b="0" i="0" dirty="0">
                <a:solidFill>
                  <a:srgbClr val="515967"/>
                </a:solidFill>
                <a:effectLst/>
                <a:latin typeface="Roboto Slab"/>
              </a:rPr>
              <a:t>A. A subdivision creating no more than one (</a:t>
            </a:r>
            <a:r>
              <a:rPr lang="en-US" b="1" i="0" dirty="0" err="1">
                <a:solidFill>
                  <a:srgbClr val="515967"/>
                </a:solidFill>
                <a:effectLst/>
                <a:latin typeface="Roboto Slab"/>
              </a:rPr>
              <a:t>Lisoonbee</a:t>
            </a:r>
            <a:r>
              <a:rPr lang="en-US" b="1" i="0" dirty="0">
                <a:solidFill>
                  <a:srgbClr val="515967"/>
                </a:solidFill>
                <a:effectLst/>
                <a:latin typeface="Roboto Slab"/>
              </a:rPr>
              <a:t> Changed this to 10 Lots</a:t>
            </a:r>
            <a:r>
              <a:rPr lang="en-US" b="0" i="0" dirty="0">
                <a:solidFill>
                  <a:srgbClr val="515967"/>
                </a:solidFill>
                <a:effectLst/>
                <a:latin typeface="Roboto Slab"/>
              </a:rPr>
              <a:t>) new lot may be approved by the Town staff without the necessity of preparing and filing a preliminary plat or final plat if: </a:t>
            </a:r>
          </a:p>
          <a:p>
            <a:pPr marL="742950" lvl="1" indent="-285750" algn="just">
              <a:buFont typeface="+mj-lt"/>
              <a:buAutoNum type="arabicPeriod"/>
            </a:pPr>
            <a:r>
              <a:rPr lang="en-US" b="0" i="0" dirty="0">
                <a:solidFill>
                  <a:srgbClr val="515967"/>
                </a:solidFill>
                <a:effectLst/>
                <a:latin typeface="Roboto Slab"/>
              </a:rPr>
              <a:t>Notice is provided by Town as required by this title. </a:t>
            </a:r>
          </a:p>
          <a:p>
            <a:pPr marL="742950" lvl="1" indent="-285750" algn="just">
              <a:buFont typeface="+mj-lt"/>
              <a:buAutoNum type="arabicPeriod"/>
            </a:pPr>
            <a:r>
              <a:rPr lang="en-US" b="0" i="0" dirty="0">
                <a:solidFill>
                  <a:srgbClr val="515967"/>
                </a:solidFill>
                <a:effectLst/>
                <a:latin typeface="Roboto Slab"/>
              </a:rPr>
              <a:t>The proposed subdivision: </a:t>
            </a:r>
          </a:p>
          <a:p>
            <a:pPr marL="1143000" lvl="2" indent="-228600" algn="just">
              <a:buFont typeface="+mj-lt"/>
              <a:buAutoNum type="arabicPeriod"/>
            </a:pPr>
            <a:r>
              <a:rPr lang="en-US" b="0" i="0" dirty="0">
                <a:solidFill>
                  <a:srgbClr val="515967"/>
                </a:solidFill>
                <a:effectLst/>
                <a:latin typeface="Roboto Slab"/>
              </a:rPr>
              <a:t>Is not traversed by the mapped lines of a proposed street as shown in the general plan and </a:t>
            </a:r>
            <a:r>
              <a:rPr lang="en-US" sz="2500" b="1" i="0" u="sng" dirty="0">
                <a:solidFill>
                  <a:srgbClr val="515967"/>
                </a:solidFill>
                <a:effectLst/>
                <a:latin typeface="Roboto Slab"/>
              </a:rPr>
              <a:t>does not require the dedication of any land for streets or other public purpose. Created lots shall be located on a public right-away or dedicated street. </a:t>
            </a:r>
          </a:p>
          <a:p>
            <a:pPr marL="1143000" lvl="2" indent="-228600" algn="just">
              <a:buFont typeface="+mj-lt"/>
              <a:buAutoNum type="arabicPeriod"/>
            </a:pPr>
            <a:r>
              <a:rPr lang="en-US" b="0" i="0" dirty="0">
                <a:solidFill>
                  <a:srgbClr val="515967"/>
                </a:solidFill>
                <a:effectLst/>
                <a:latin typeface="Roboto Slab"/>
              </a:rPr>
              <a:t>Does not impact an existing easement or right of way or, if it does have an impact, evidence is shown that the impact will not impair the use of any such easement or right of way. </a:t>
            </a:r>
          </a:p>
          <a:p>
            <a:pPr marL="1143000" lvl="2" indent="-228600" algn="just">
              <a:buFont typeface="+mj-lt"/>
              <a:buAutoNum type="arabicPeriod"/>
            </a:pPr>
            <a:r>
              <a:rPr lang="en-US" b="1" i="0" dirty="0">
                <a:solidFill>
                  <a:srgbClr val="515967"/>
                </a:solidFill>
                <a:effectLst/>
                <a:latin typeface="Roboto Slab"/>
              </a:rPr>
              <a:t>Has been approved by the culinary water authority, sanitary sewer authority, and all other members of the joint utility commission, in writing.</a:t>
            </a:r>
          </a:p>
          <a:p>
            <a:pPr marL="1143000" lvl="2" indent="-228600">
              <a:buFont typeface="+mj-lt"/>
              <a:buAutoNum type="arabicPeriod"/>
            </a:pPr>
            <a:r>
              <a:rPr lang="en-US" b="0" i="0" dirty="0">
                <a:solidFill>
                  <a:srgbClr val="515967"/>
                </a:solidFill>
                <a:effectLst/>
                <a:latin typeface="Roboto Slab"/>
              </a:rPr>
              <a:t>Is located in a zoned area, and conforms to all applicable land use code or has properly received a variance from the requirements of an otherwise conflicting and applicable land use code.</a:t>
            </a:r>
            <a:br>
              <a:rPr lang="en-US" b="0" i="0" dirty="0">
                <a:solidFill>
                  <a:srgbClr val="515967"/>
                </a:solidFill>
                <a:effectLst/>
                <a:latin typeface="Roboto Slab"/>
              </a:rPr>
            </a:br>
            <a:endParaRPr lang="en-US" b="0" i="0" dirty="0">
              <a:solidFill>
                <a:srgbClr val="515967"/>
              </a:solidFill>
              <a:effectLst/>
              <a:latin typeface="Roboto Slab"/>
            </a:endParaRPr>
          </a:p>
          <a:p>
            <a:pPr algn="just">
              <a:buFont typeface="+mj-lt"/>
              <a:buAutoNum type="arabicPeriod"/>
            </a:pPr>
            <a:r>
              <a:rPr lang="en-US" b="0" i="0" dirty="0">
                <a:solidFill>
                  <a:srgbClr val="515967"/>
                </a:solidFill>
                <a:effectLst/>
                <a:latin typeface="Roboto Slab"/>
              </a:rPr>
              <a:t>B. A lot or a parcel resulting from a division of agricultural land is exempt from the plat requirements of this title if the lot or parcel:</a:t>
            </a:r>
          </a:p>
          <a:p>
            <a:pPr marL="742950" lvl="1" indent="-285750" algn="just">
              <a:buFont typeface="+mj-lt"/>
              <a:buAutoNum type="arabicPeriod"/>
            </a:pPr>
            <a:r>
              <a:rPr lang="en-US" b="0" i="0" dirty="0">
                <a:solidFill>
                  <a:srgbClr val="515967"/>
                </a:solidFill>
                <a:effectLst/>
                <a:latin typeface="Roboto Slab"/>
              </a:rPr>
              <a:t>Meets the minimum size requirement of applicable zoning; and is not used and will not be used for any non agricultural purpose.</a:t>
            </a:r>
            <a:br>
              <a:rPr lang="en-US" b="0" i="0" dirty="0">
                <a:solidFill>
                  <a:srgbClr val="515967"/>
                </a:solidFill>
                <a:effectLst/>
                <a:latin typeface="Roboto Slab"/>
              </a:rPr>
            </a:br>
            <a:br>
              <a:rPr lang="en-US" b="0" i="0" dirty="0">
                <a:solidFill>
                  <a:srgbClr val="515967"/>
                </a:solidFill>
                <a:effectLst/>
                <a:latin typeface="Roboto Slab"/>
              </a:rPr>
            </a:br>
            <a:endParaRPr lang="en-US" b="0" i="0" dirty="0">
              <a:solidFill>
                <a:srgbClr val="515967"/>
              </a:solidFill>
              <a:effectLst/>
              <a:latin typeface="Roboto Slab"/>
            </a:endParaRPr>
          </a:p>
          <a:p>
            <a:pPr algn="just">
              <a:buFont typeface="+mj-lt"/>
              <a:buAutoNum type="arabicPeriod"/>
            </a:pPr>
            <a:r>
              <a:rPr lang="en-US" b="1" i="0" dirty="0">
                <a:solidFill>
                  <a:srgbClr val="515967"/>
                </a:solidFill>
                <a:effectLst/>
                <a:latin typeface="Roboto Slab"/>
              </a:rPr>
              <a:t>The creation of a lot under subsection A of this section shall not be approved until a plan for providing utilities and other required improvements (as per Title 11.08) to the proposed lot, has been reviewed and approved by all members of the joint utility commission, in writing. No building permit will be issued for said lot until the approved improvements are constructed and accepted.</a:t>
            </a:r>
          </a:p>
          <a:p>
            <a:endParaRPr lang="en-US" dirty="0"/>
          </a:p>
        </p:txBody>
      </p:sp>
    </p:spTree>
    <p:extLst>
      <p:ext uri="{BB962C8B-B14F-4D97-AF65-F5344CB8AC3E}">
        <p14:creationId xmlns:p14="http://schemas.microsoft.com/office/powerpoint/2010/main" val="1689240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EED0-C724-AFCE-8F03-19B4A98C117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B57F78E-13AC-EF35-3A18-2EE25EE803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049" y="-1367624"/>
            <a:ext cx="16891221" cy="10252696"/>
          </a:xfrm>
        </p:spPr>
      </p:pic>
    </p:spTree>
    <p:extLst>
      <p:ext uri="{BB962C8B-B14F-4D97-AF65-F5344CB8AC3E}">
        <p14:creationId xmlns:p14="http://schemas.microsoft.com/office/powerpoint/2010/main" val="185747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B1CF-E806-39BA-CED5-FA85FAC11F2A}"/>
              </a:ext>
            </a:extLst>
          </p:cNvPr>
          <p:cNvSpPr>
            <a:spLocks noGrp="1"/>
          </p:cNvSpPr>
          <p:nvPr>
            <p:ph type="title"/>
          </p:nvPr>
        </p:nvSpPr>
        <p:spPr/>
        <p:txBody>
          <a:bodyPr/>
          <a:lstStyle/>
          <a:p>
            <a:r>
              <a:rPr lang="en-US" dirty="0"/>
              <a:t>Tonight's Agenda</a:t>
            </a:r>
          </a:p>
        </p:txBody>
      </p:sp>
      <p:sp>
        <p:nvSpPr>
          <p:cNvPr id="3" name="Content Placeholder 2">
            <a:extLst>
              <a:ext uri="{FF2B5EF4-FFF2-40B4-BE49-F238E27FC236}">
                <a16:creationId xmlns:a16="http://schemas.microsoft.com/office/drawing/2014/main" id="{4A4FF09D-7179-FE33-78FB-FE5DAF4A545D}"/>
              </a:ext>
            </a:extLst>
          </p:cNvPr>
          <p:cNvSpPr>
            <a:spLocks noGrp="1"/>
          </p:cNvSpPr>
          <p:nvPr>
            <p:ph idx="1"/>
          </p:nvPr>
        </p:nvSpPr>
        <p:spPr>
          <a:xfrm>
            <a:off x="838200" y="1305169"/>
            <a:ext cx="10515600" cy="5486399"/>
          </a:xfrm>
        </p:spPr>
        <p:txBody>
          <a:bodyPr>
            <a:normAutofit fontScale="92500" lnSpcReduction="10000"/>
          </a:bodyPr>
          <a:lstStyle/>
          <a:p>
            <a:r>
              <a:rPr lang="en-US" dirty="0"/>
              <a:t>Pledge of Allegiance</a:t>
            </a:r>
          </a:p>
          <a:p>
            <a:r>
              <a:rPr lang="en-US" dirty="0"/>
              <a:t>Opening Prayer by Bishop Darren Chipman </a:t>
            </a:r>
          </a:p>
          <a:p>
            <a:r>
              <a:rPr lang="en-US" dirty="0" err="1"/>
              <a:t>Jauna</a:t>
            </a:r>
            <a:r>
              <a:rPr lang="en-US" dirty="0"/>
              <a:t> McGinnis our Town Administrator</a:t>
            </a:r>
            <a:br>
              <a:rPr lang="en-US" dirty="0"/>
            </a:br>
            <a:r>
              <a:rPr lang="en-US" sz="2000" dirty="0"/>
              <a:t>Update on Town Finances</a:t>
            </a:r>
            <a:br>
              <a:rPr lang="en-US" sz="2000" dirty="0"/>
            </a:br>
            <a:r>
              <a:rPr lang="en-US" sz="2000" dirty="0"/>
              <a:t>Update on Code Enforcement progress</a:t>
            </a:r>
            <a:br>
              <a:rPr lang="en-US" sz="2000" dirty="0"/>
            </a:br>
            <a:r>
              <a:rPr lang="en-US" sz="2000" dirty="0"/>
              <a:t>Update on Meeting procedures</a:t>
            </a:r>
          </a:p>
          <a:p>
            <a:r>
              <a:rPr lang="en-US" dirty="0"/>
              <a:t>Council Member Barratt Nielsen </a:t>
            </a:r>
            <a:br>
              <a:rPr lang="en-US" dirty="0"/>
            </a:br>
            <a:r>
              <a:rPr lang="en-US" sz="2000" dirty="0"/>
              <a:t>Update on Building Department</a:t>
            </a:r>
          </a:p>
          <a:p>
            <a:r>
              <a:rPr lang="en-US" dirty="0"/>
              <a:t>Council Member Kevin </a:t>
            </a:r>
            <a:r>
              <a:rPr lang="en-US" dirty="0" err="1"/>
              <a:t>Sair</a:t>
            </a:r>
            <a:br>
              <a:rPr lang="en-US" dirty="0"/>
            </a:br>
            <a:r>
              <a:rPr lang="en-US" sz="2000" dirty="0"/>
              <a:t>Update on Road issues.</a:t>
            </a:r>
          </a:p>
          <a:p>
            <a:r>
              <a:rPr lang="en-US" dirty="0"/>
              <a:t>Water District Chairman Andy McGinnis</a:t>
            </a:r>
            <a:br>
              <a:rPr lang="en-US" dirty="0"/>
            </a:br>
            <a:r>
              <a:rPr lang="en-US" sz="2200" dirty="0"/>
              <a:t>Update on water issues.</a:t>
            </a:r>
          </a:p>
          <a:p>
            <a:r>
              <a:rPr lang="en-US" dirty="0"/>
              <a:t>Mayor Frank Lindhardt</a:t>
            </a:r>
            <a:br>
              <a:rPr lang="en-US" dirty="0"/>
            </a:br>
            <a:r>
              <a:rPr lang="en-US" sz="2400" dirty="0"/>
              <a:t>Updates on Planning and Zoning and developments</a:t>
            </a:r>
            <a:br>
              <a:rPr lang="en-US" sz="2400" dirty="0"/>
            </a:br>
            <a:r>
              <a:rPr lang="en-US" sz="2400" dirty="0"/>
              <a:t>Updates on potential trouble and issues</a:t>
            </a:r>
            <a:br>
              <a:rPr lang="en-US" sz="2400" dirty="0"/>
            </a:br>
            <a:r>
              <a:rPr lang="en-US" sz="2400" dirty="0"/>
              <a:t>Update on pending notices of claim and lawsuits.</a:t>
            </a:r>
          </a:p>
        </p:txBody>
      </p:sp>
    </p:spTree>
    <p:extLst>
      <p:ext uri="{BB962C8B-B14F-4D97-AF65-F5344CB8AC3E}">
        <p14:creationId xmlns:p14="http://schemas.microsoft.com/office/powerpoint/2010/main" val="3864861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9B85E-3625-2554-415A-FCD94B14E9F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8E2D7E3-0304-23EF-7E7B-CC371B2AF8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2695" y="-1160891"/>
            <a:ext cx="16764000" cy="9039998"/>
          </a:xfrm>
        </p:spPr>
      </p:pic>
    </p:spTree>
    <p:extLst>
      <p:ext uri="{BB962C8B-B14F-4D97-AF65-F5344CB8AC3E}">
        <p14:creationId xmlns:p14="http://schemas.microsoft.com/office/powerpoint/2010/main" val="45972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D9DF-AE14-A24F-AE0D-676AE5403C8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CA74C9B-4EA7-C394-8D67-5333938FAA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5192" y="-2456350"/>
            <a:ext cx="22787316" cy="10122876"/>
          </a:xfrm>
        </p:spPr>
      </p:pic>
    </p:spTree>
    <p:extLst>
      <p:ext uri="{BB962C8B-B14F-4D97-AF65-F5344CB8AC3E}">
        <p14:creationId xmlns:p14="http://schemas.microsoft.com/office/powerpoint/2010/main" val="658843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BBDC-3853-DC1D-BC11-182D69FECB21}"/>
              </a:ext>
            </a:extLst>
          </p:cNvPr>
          <p:cNvSpPr>
            <a:spLocks noGrp="1"/>
          </p:cNvSpPr>
          <p:nvPr>
            <p:ph type="title"/>
          </p:nvPr>
        </p:nvSpPr>
        <p:spPr/>
        <p:txBody>
          <a:bodyPr/>
          <a:lstStyle/>
          <a:p>
            <a:r>
              <a:rPr lang="en-US" b="1" dirty="0"/>
              <a:t>Unimproved Subdivision Problem</a:t>
            </a:r>
          </a:p>
        </p:txBody>
      </p:sp>
      <p:sp>
        <p:nvSpPr>
          <p:cNvPr id="3" name="Content Placeholder 2">
            <a:extLst>
              <a:ext uri="{FF2B5EF4-FFF2-40B4-BE49-F238E27FC236}">
                <a16:creationId xmlns:a16="http://schemas.microsoft.com/office/drawing/2014/main" id="{211491A3-5126-4D63-4384-20E72E76A315}"/>
              </a:ext>
            </a:extLst>
          </p:cNvPr>
          <p:cNvSpPr>
            <a:spLocks noGrp="1"/>
          </p:cNvSpPr>
          <p:nvPr>
            <p:ph idx="1"/>
          </p:nvPr>
        </p:nvSpPr>
        <p:spPr>
          <a:xfrm>
            <a:off x="838200" y="1430215"/>
            <a:ext cx="10515600" cy="5263662"/>
          </a:xfrm>
        </p:spPr>
        <p:txBody>
          <a:bodyPr>
            <a:normAutofit fontScale="92500" lnSpcReduction="20000"/>
          </a:bodyPr>
          <a:lstStyle/>
          <a:p>
            <a:r>
              <a:rPr lang="en-US" dirty="0"/>
              <a:t>1.	Some of these lots have no water, power, phone, storm water </a:t>
            </a:r>
            <a:br>
              <a:rPr lang="en-US" dirty="0"/>
            </a:br>
            <a:r>
              <a:rPr lang="en-US" dirty="0"/>
              <a:t>         detention or have cinder road improvements (not approved).</a:t>
            </a:r>
          </a:p>
          <a:p>
            <a:r>
              <a:rPr lang="en-US" dirty="0"/>
              <a:t>2.	Most of the lots have no road improvements in front of the lots, as is  </a:t>
            </a:r>
            <a:br>
              <a:rPr lang="en-US" dirty="0"/>
            </a:br>
            <a:r>
              <a:rPr lang="en-US" dirty="0"/>
              <a:t>         required by fire code and Town Ordinances. </a:t>
            </a:r>
          </a:p>
          <a:p>
            <a:r>
              <a:rPr lang="en-US" dirty="0"/>
              <a:t>3.      The Buyer of the lots will not be able to obtain a building permit. </a:t>
            </a:r>
          </a:p>
          <a:p>
            <a:r>
              <a:rPr lang="en-US" dirty="0"/>
              <a:t>4.       Who will pay for improving the roads in front of these lots? </a:t>
            </a:r>
          </a:p>
          <a:p>
            <a:r>
              <a:rPr lang="en-US" dirty="0"/>
              <a:t>5.	  The lot owners expect the Town to pay for the road improvements as  </a:t>
            </a:r>
            <a:br>
              <a:rPr lang="en-US" dirty="0"/>
            </a:br>
            <a:r>
              <a:rPr lang="en-US" dirty="0"/>
              <a:t>            the land (road) was dedicated to the Town.</a:t>
            </a:r>
          </a:p>
          <a:p>
            <a:r>
              <a:rPr lang="en-US" dirty="0"/>
              <a:t>Just two of the previous examples show 9,744 linear feet x 25’ wide is 88,704 sq ft of road base at $1.25 per sq ft is $110,880 to improve just those sections of road to make them meet fire code.</a:t>
            </a:r>
          </a:p>
          <a:p>
            <a:r>
              <a:rPr lang="en-US" dirty="0"/>
              <a:t>WHY SHOULD WE THE CITIZENS OF APPLE VALLEY PAY FOR THIS?</a:t>
            </a:r>
          </a:p>
          <a:p>
            <a:r>
              <a:rPr lang="en-US" dirty="0"/>
              <a:t>IT SHOULD CLEARLY BE PAID FOR AND INSTALLED BY THE SUBDIVIDERS AND OR LOT OWNERS.</a:t>
            </a:r>
          </a:p>
        </p:txBody>
      </p:sp>
    </p:spTree>
    <p:extLst>
      <p:ext uri="{BB962C8B-B14F-4D97-AF65-F5344CB8AC3E}">
        <p14:creationId xmlns:p14="http://schemas.microsoft.com/office/powerpoint/2010/main" val="39980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1FDD-3173-4A69-C23E-A253BC1810A1}"/>
              </a:ext>
            </a:extLst>
          </p:cNvPr>
          <p:cNvSpPr>
            <a:spLocks noGrp="1"/>
          </p:cNvSpPr>
          <p:nvPr>
            <p:ph type="title"/>
          </p:nvPr>
        </p:nvSpPr>
        <p:spPr/>
        <p:txBody>
          <a:bodyPr/>
          <a:lstStyle/>
          <a:p>
            <a:r>
              <a:rPr lang="en-US" b="1" dirty="0"/>
              <a:t>Pending Lawsuits</a:t>
            </a:r>
          </a:p>
        </p:txBody>
      </p:sp>
      <p:sp>
        <p:nvSpPr>
          <p:cNvPr id="3" name="Content Placeholder 2">
            <a:extLst>
              <a:ext uri="{FF2B5EF4-FFF2-40B4-BE49-F238E27FC236}">
                <a16:creationId xmlns:a16="http://schemas.microsoft.com/office/drawing/2014/main" id="{C0BF6053-EB20-26E6-AC21-944EDBE05AD9}"/>
              </a:ext>
            </a:extLst>
          </p:cNvPr>
          <p:cNvSpPr>
            <a:spLocks noGrp="1"/>
          </p:cNvSpPr>
          <p:nvPr>
            <p:ph idx="1"/>
          </p:nvPr>
        </p:nvSpPr>
        <p:spPr>
          <a:xfrm>
            <a:off x="838200" y="1460500"/>
            <a:ext cx="10515600" cy="5032375"/>
          </a:xfrm>
        </p:spPr>
        <p:txBody>
          <a:bodyPr/>
          <a:lstStyle/>
          <a:p>
            <a:r>
              <a:rPr lang="en-US" b="1" dirty="0"/>
              <a:t>Notice of Claims</a:t>
            </a:r>
          </a:p>
          <a:p>
            <a:pPr lvl="1"/>
            <a:r>
              <a:rPr lang="en-US" dirty="0"/>
              <a:t>Knollwood RV Park				Lawyer Justin </a:t>
            </a:r>
            <a:r>
              <a:rPr lang="en-US" dirty="0" err="1"/>
              <a:t>Heideman</a:t>
            </a:r>
            <a:endParaRPr lang="en-US" dirty="0"/>
          </a:p>
          <a:p>
            <a:pPr lvl="1"/>
            <a:r>
              <a:rPr lang="en-US" dirty="0"/>
              <a:t>Paul Cleverly					Lawyer Nathan Fisher</a:t>
            </a:r>
          </a:p>
          <a:p>
            <a:pPr lvl="1"/>
            <a:r>
              <a:rPr lang="en-US" dirty="0"/>
              <a:t>Gateway on Main St. Richard Wry 		Lawyer Justin </a:t>
            </a:r>
            <a:r>
              <a:rPr lang="en-US" dirty="0" err="1"/>
              <a:t>Heideman</a:t>
            </a:r>
            <a:endParaRPr lang="en-US" dirty="0"/>
          </a:p>
          <a:p>
            <a:pPr lvl="1"/>
            <a:r>
              <a:rPr lang="en-US" dirty="0"/>
              <a:t>Ladd McDonald					Lawyer Richard Allen</a:t>
            </a:r>
          </a:p>
          <a:p>
            <a:r>
              <a:rPr lang="en-US" b="1" dirty="0"/>
              <a:t>Lawsuits</a:t>
            </a:r>
          </a:p>
          <a:p>
            <a:pPr lvl="1"/>
            <a:r>
              <a:rPr lang="en-US" dirty="0"/>
              <a:t>David </a:t>
            </a:r>
            <a:r>
              <a:rPr lang="en-US" dirty="0" err="1"/>
              <a:t>Zolg</a:t>
            </a:r>
            <a:r>
              <a:rPr lang="en-US" dirty="0"/>
              <a:t>, Jr Old Fire chief 			Eric Strindberg</a:t>
            </a:r>
          </a:p>
          <a:p>
            <a:pPr lvl="1"/>
            <a:r>
              <a:rPr lang="en-US" dirty="0"/>
              <a:t>Daniel Musser					Lawyer Justin </a:t>
            </a:r>
            <a:r>
              <a:rPr lang="en-US" dirty="0" err="1"/>
              <a:t>Heideman</a:t>
            </a:r>
            <a:endParaRPr lang="en-US" dirty="0"/>
          </a:p>
          <a:p>
            <a:pPr lvl="1"/>
            <a:r>
              <a:rPr lang="en-US" dirty="0"/>
              <a:t>Bitter Bean Richard Fischer			Lawyer Justin </a:t>
            </a:r>
            <a:r>
              <a:rPr lang="en-US" dirty="0" err="1"/>
              <a:t>Heideman</a:t>
            </a:r>
            <a:endParaRPr lang="en-US" dirty="0"/>
          </a:p>
          <a:p>
            <a:pPr lvl="1"/>
            <a:r>
              <a:rPr lang="en-US" dirty="0"/>
              <a:t>Canaan Mountain Estates Phase 2 Pat </a:t>
            </a:r>
            <a:r>
              <a:rPr lang="en-US" dirty="0" err="1"/>
              <a:t>Melfi</a:t>
            </a:r>
            <a:r>
              <a:rPr lang="en-US" dirty="0"/>
              <a:t>	Lawyer Justin </a:t>
            </a:r>
            <a:r>
              <a:rPr lang="en-US" dirty="0" err="1"/>
              <a:t>Heideman</a:t>
            </a:r>
            <a:endParaRPr lang="en-US" dirty="0"/>
          </a:p>
          <a:p>
            <a:pPr lvl="1"/>
            <a:r>
              <a:rPr lang="en-US" dirty="0"/>
              <a:t>Desert Rose Richard Wry			Lawyer Justin </a:t>
            </a:r>
            <a:r>
              <a:rPr lang="en-US" dirty="0" err="1"/>
              <a:t>Heideman</a:t>
            </a:r>
            <a:endParaRPr lang="en-US" dirty="0"/>
          </a:p>
          <a:p>
            <a:pPr lvl="1"/>
            <a:endParaRPr lang="en-US" dirty="0"/>
          </a:p>
          <a:p>
            <a:endParaRPr lang="en-US" dirty="0"/>
          </a:p>
          <a:p>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3646902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1BBF-E6AB-F68F-831F-713AFB9A16D9}"/>
              </a:ext>
            </a:extLst>
          </p:cNvPr>
          <p:cNvSpPr>
            <a:spLocks noGrp="1"/>
          </p:cNvSpPr>
          <p:nvPr>
            <p:ph type="title"/>
          </p:nvPr>
        </p:nvSpPr>
        <p:spPr/>
        <p:txBody>
          <a:bodyPr/>
          <a:lstStyle/>
          <a:p>
            <a:r>
              <a:rPr lang="en-US" b="1" dirty="0"/>
              <a:t>Who pays for lawsuits?</a:t>
            </a:r>
          </a:p>
        </p:txBody>
      </p:sp>
      <p:sp>
        <p:nvSpPr>
          <p:cNvPr id="3" name="Content Placeholder 2">
            <a:extLst>
              <a:ext uri="{FF2B5EF4-FFF2-40B4-BE49-F238E27FC236}">
                <a16:creationId xmlns:a16="http://schemas.microsoft.com/office/drawing/2014/main" id="{CE887436-0096-16A9-8987-2805FA0EB290}"/>
              </a:ext>
            </a:extLst>
          </p:cNvPr>
          <p:cNvSpPr>
            <a:spLocks noGrp="1"/>
          </p:cNvSpPr>
          <p:nvPr>
            <p:ph idx="1"/>
          </p:nvPr>
        </p:nvSpPr>
        <p:spPr/>
        <p:txBody>
          <a:bodyPr/>
          <a:lstStyle/>
          <a:p>
            <a:r>
              <a:rPr lang="en-US" dirty="0"/>
              <a:t>The Town has a liability insurance policy through the League of Cities and Towns.</a:t>
            </a:r>
          </a:p>
          <a:p>
            <a:r>
              <a:rPr lang="en-US" dirty="0"/>
              <a:t>On lawsuits pertaining to land use issues, we have no liability coverage.</a:t>
            </a:r>
          </a:p>
          <a:p>
            <a:r>
              <a:rPr lang="en-US" dirty="0"/>
              <a:t>But they will cover legal costs up to $25,000 per lawsuit, with a maximum of $50,000 per year.</a:t>
            </a:r>
          </a:p>
          <a:p>
            <a:r>
              <a:rPr lang="en-US" dirty="0"/>
              <a:t>So far the Town has not had to pay anything pertaining to lawsuits as none of the legal fees have not exceeded those amounts.  </a:t>
            </a:r>
          </a:p>
          <a:p>
            <a:endParaRPr lang="en-US" dirty="0"/>
          </a:p>
        </p:txBody>
      </p:sp>
    </p:spTree>
    <p:extLst>
      <p:ext uri="{BB962C8B-B14F-4D97-AF65-F5344CB8AC3E}">
        <p14:creationId xmlns:p14="http://schemas.microsoft.com/office/powerpoint/2010/main" val="3148632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1ADB-4B7F-73AE-495F-8A883AB93AF9}"/>
              </a:ext>
            </a:extLst>
          </p:cNvPr>
          <p:cNvSpPr>
            <a:spLocks noGrp="1"/>
          </p:cNvSpPr>
          <p:nvPr>
            <p:ph type="title"/>
          </p:nvPr>
        </p:nvSpPr>
        <p:spPr>
          <a:xfrm>
            <a:off x="838200" y="365125"/>
            <a:ext cx="10515600" cy="1460500"/>
          </a:xfrm>
        </p:spPr>
        <p:txBody>
          <a:bodyPr>
            <a:normAutofit fontScale="90000"/>
          </a:bodyPr>
          <a:lstStyle/>
          <a:p>
            <a:r>
              <a:rPr lang="en-US" b="1" dirty="0"/>
              <a:t>Knollwood RV Park</a:t>
            </a:r>
            <a:br>
              <a:rPr lang="en-US" b="1" dirty="0"/>
            </a:br>
            <a:r>
              <a:rPr lang="en-US" sz="3600" dirty="0"/>
              <a:t>Lawyer Justin </a:t>
            </a:r>
            <a:r>
              <a:rPr lang="en-US" sz="3600" dirty="0" err="1"/>
              <a:t>Heideman</a:t>
            </a:r>
            <a:br>
              <a:rPr lang="en-US" dirty="0"/>
            </a:br>
            <a:r>
              <a:rPr lang="en-US" sz="3100" b="1" dirty="0"/>
              <a:t>Location: </a:t>
            </a:r>
            <a:r>
              <a:rPr lang="en-US" sz="3100" dirty="0"/>
              <a:t>Immediately next to </a:t>
            </a:r>
            <a:r>
              <a:rPr lang="en-US" sz="3100" dirty="0" err="1"/>
              <a:t>Cheveron</a:t>
            </a:r>
            <a:endParaRPr lang="en-US" sz="3100" b="1" dirty="0"/>
          </a:p>
        </p:txBody>
      </p:sp>
      <p:sp>
        <p:nvSpPr>
          <p:cNvPr id="3" name="Content Placeholder 2">
            <a:extLst>
              <a:ext uri="{FF2B5EF4-FFF2-40B4-BE49-F238E27FC236}">
                <a16:creationId xmlns:a16="http://schemas.microsoft.com/office/drawing/2014/main" id="{8DBC12B9-B2D4-8C50-974A-0409BF5F19C5}"/>
              </a:ext>
            </a:extLst>
          </p:cNvPr>
          <p:cNvSpPr>
            <a:spLocks noGrp="1"/>
          </p:cNvSpPr>
          <p:nvPr>
            <p:ph idx="1"/>
          </p:nvPr>
        </p:nvSpPr>
        <p:spPr/>
        <p:txBody>
          <a:bodyPr>
            <a:normAutofit fontScale="92500"/>
          </a:bodyPr>
          <a:lstStyle/>
          <a:p>
            <a:pPr marL="0" indent="0">
              <a:buNone/>
            </a:pPr>
            <a:r>
              <a:rPr lang="en-US" b="1" dirty="0"/>
              <a:t>Issue: </a:t>
            </a:r>
            <a:r>
              <a:rPr lang="en-US" dirty="0"/>
              <a:t>Impact fees were the primary concern of their notice of claim.</a:t>
            </a:r>
          </a:p>
          <a:p>
            <a:pPr marL="0" indent="0">
              <a:buNone/>
            </a:pPr>
            <a:r>
              <a:rPr lang="en-US" dirty="0"/>
              <a:t>The town adopted a new impact fee schedule in January 2021, which was ignored by </a:t>
            </a:r>
            <a:r>
              <a:rPr lang="en-US" dirty="0" err="1"/>
              <a:t>Mr</a:t>
            </a:r>
            <a:r>
              <a:rPr lang="en-US" dirty="0"/>
              <a:t> </a:t>
            </a:r>
            <a:r>
              <a:rPr lang="en-US" dirty="0" err="1"/>
              <a:t>Beddo</a:t>
            </a:r>
            <a:r>
              <a:rPr lang="en-US" dirty="0"/>
              <a:t> causing trouble for the RV Park owner when we were forced to follow our ordinances and apply the adopted impact fees.</a:t>
            </a:r>
          </a:p>
          <a:p>
            <a:pPr marL="0" indent="0">
              <a:buNone/>
            </a:pPr>
            <a:r>
              <a:rPr lang="en-US" dirty="0"/>
              <a:t>They were also allowed to start construction without any approved sites plans and many of their construction plans.</a:t>
            </a:r>
          </a:p>
          <a:p>
            <a:pPr marL="0" indent="0">
              <a:buNone/>
            </a:pPr>
            <a:endParaRPr lang="en-US" dirty="0"/>
          </a:p>
          <a:p>
            <a:pPr marL="0" indent="0">
              <a:buNone/>
            </a:pPr>
            <a:r>
              <a:rPr lang="en-US" b="1" dirty="0"/>
              <a:t>STATUS: </a:t>
            </a:r>
            <a:r>
              <a:rPr lang="en-US" dirty="0"/>
              <a:t>With cooperation from </a:t>
            </a:r>
            <a:r>
              <a:rPr lang="en-US" dirty="0" err="1"/>
              <a:t>Mr</a:t>
            </a:r>
            <a:r>
              <a:rPr lang="en-US" dirty="0"/>
              <a:t> Dan </a:t>
            </a:r>
            <a:r>
              <a:rPr lang="en-US" dirty="0" err="1"/>
              <a:t>Tygard</a:t>
            </a:r>
            <a:r>
              <a:rPr lang="en-US" dirty="0"/>
              <a:t> and concessions from the Town, these issues are now resolved and the RV park has been completed and is open for business.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50704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912C-FB27-D2D8-77BE-2F19E8396FF2}"/>
              </a:ext>
            </a:extLst>
          </p:cNvPr>
          <p:cNvSpPr>
            <a:spLocks noGrp="1"/>
          </p:cNvSpPr>
          <p:nvPr>
            <p:ph type="title"/>
          </p:nvPr>
        </p:nvSpPr>
        <p:spPr/>
        <p:txBody>
          <a:bodyPr>
            <a:normAutofit fontScale="90000"/>
          </a:bodyPr>
          <a:lstStyle/>
          <a:p>
            <a:r>
              <a:rPr lang="en-US" b="1" dirty="0"/>
              <a:t>Building Permit for Paul Cleverly </a:t>
            </a:r>
            <a:br>
              <a:rPr lang="en-US" b="1" dirty="0"/>
            </a:br>
            <a:r>
              <a:rPr lang="en-US" sz="2800" b="1" dirty="0"/>
              <a:t>(Lawyer Nathan Fisher)</a:t>
            </a:r>
            <a:br>
              <a:rPr lang="en-US" sz="2800" b="1" dirty="0"/>
            </a:br>
            <a:r>
              <a:rPr lang="en-US" sz="2800" b="1" dirty="0"/>
              <a:t>Location: Immediately next to the water tanks in Apple Valley</a:t>
            </a:r>
          </a:p>
        </p:txBody>
      </p:sp>
      <p:sp>
        <p:nvSpPr>
          <p:cNvPr id="3" name="Content Placeholder 2">
            <a:extLst>
              <a:ext uri="{FF2B5EF4-FFF2-40B4-BE49-F238E27FC236}">
                <a16:creationId xmlns:a16="http://schemas.microsoft.com/office/drawing/2014/main" id="{62440161-2521-9FBC-BE34-66ECAC7B1146}"/>
              </a:ext>
            </a:extLst>
          </p:cNvPr>
          <p:cNvSpPr>
            <a:spLocks noGrp="1"/>
          </p:cNvSpPr>
          <p:nvPr>
            <p:ph idx="1"/>
          </p:nvPr>
        </p:nvSpPr>
        <p:spPr/>
        <p:txBody>
          <a:bodyPr>
            <a:normAutofit fontScale="92500" lnSpcReduction="20000"/>
          </a:bodyPr>
          <a:lstStyle/>
          <a:p>
            <a:pPr marL="0" indent="0">
              <a:buNone/>
            </a:pPr>
            <a:r>
              <a:rPr lang="en-US" b="1" dirty="0"/>
              <a:t>The issue</a:t>
            </a:r>
            <a:r>
              <a:rPr lang="en-US" dirty="0"/>
              <a:t>: The issue is the Town will not issue a building permit for Mr. Cleverley's addition, due to the fact that we do not have enough water pressure and flow to be able to fight a fire at that location and would also not be able to prevent it from spreading to adjacent properties, as the home is located immediately next to our water tanks. </a:t>
            </a:r>
          </a:p>
          <a:p>
            <a:r>
              <a:rPr lang="en-US" dirty="0"/>
              <a:t>Mr. Cleverly started construction on his foundation for his addition to his home without a building permit being issued. But Mr. </a:t>
            </a:r>
            <a:r>
              <a:rPr lang="en-US" dirty="0" err="1"/>
              <a:t>Beddo</a:t>
            </a:r>
            <a:r>
              <a:rPr lang="en-US" dirty="0"/>
              <a:t> allowed this to happen anyway and allowed for building inspections.</a:t>
            </a:r>
          </a:p>
          <a:p>
            <a:r>
              <a:rPr lang="en-US" dirty="0"/>
              <a:t>A judge will determine if this creates any liability for the town.</a:t>
            </a:r>
          </a:p>
          <a:p>
            <a:pPr marL="0" indent="0">
              <a:buNone/>
            </a:pPr>
            <a:br>
              <a:rPr lang="en-US" dirty="0"/>
            </a:br>
            <a:r>
              <a:rPr lang="en-US" b="1" dirty="0"/>
              <a:t>STATUS</a:t>
            </a:r>
            <a:r>
              <a:rPr lang="en-US" dirty="0"/>
              <a:t>: We are working with Mr. Cleverly to find an in-home sprinkler solution that will allow the fire department to sign off on the building permit, so the Town can issue the building permit.  </a:t>
            </a:r>
          </a:p>
          <a:p>
            <a:endParaRPr lang="en-US" dirty="0"/>
          </a:p>
        </p:txBody>
      </p:sp>
    </p:spTree>
    <p:extLst>
      <p:ext uri="{BB962C8B-B14F-4D97-AF65-F5344CB8AC3E}">
        <p14:creationId xmlns:p14="http://schemas.microsoft.com/office/powerpoint/2010/main" val="3141352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01A6-53A7-F6DC-B36B-6C837F34F728}"/>
              </a:ext>
            </a:extLst>
          </p:cNvPr>
          <p:cNvSpPr>
            <a:spLocks noGrp="1"/>
          </p:cNvSpPr>
          <p:nvPr>
            <p:ph type="title"/>
          </p:nvPr>
        </p:nvSpPr>
        <p:spPr/>
        <p:txBody>
          <a:bodyPr>
            <a:normAutofit fontScale="90000"/>
          </a:bodyPr>
          <a:lstStyle/>
          <a:p>
            <a:r>
              <a:rPr lang="en-US" b="1" dirty="0"/>
              <a:t>Gateway Subdivision (Richard Wry)</a:t>
            </a:r>
            <a:br>
              <a:rPr lang="en-US" b="1" dirty="0"/>
            </a:br>
            <a:r>
              <a:rPr lang="en-US" sz="2400" b="1" dirty="0"/>
              <a:t>Attorney Justin </a:t>
            </a:r>
            <a:r>
              <a:rPr lang="en-US" sz="2400" b="1" dirty="0" err="1"/>
              <a:t>Heideman</a:t>
            </a:r>
            <a:br>
              <a:rPr lang="en-US" sz="2400" b="1" dirty="0"/>
            </a:br>
            <a:r>
              <a:rPr lang="en-US" sz="2400" b="1" dirty="0"/>
              <a:t>Location:</a:t>
            </a:r>
            <a:r>
              <a:rPr lang="en-US" sz="2400" dirty="0"/>
              <a:t> South side of Main Street and HWY-59 </a:t>
            </a:r>
          </a:p>
        </p:txBody>
      </p:sp>
      <p:sp>
        <p:nvSpPr>
          <p:cNvPr id="3" name="Content Placeholder 2">
            <a:extLst>
              <a:ext uri="{FF2B5EF4-FFF2-40B4-BE49-F238E27FC236}">
                <a16:creationId xmlns:a16="http://schemas.microsoft.com/office/drawing/2014/main" id="{B52DE9E4-A4F0-4F7E-F82B-8286BB426A99}"/>
              </a:ext>
            </a:extLst>
          </p:cNvPr>
          <p:cNvSpPr>
            <a:spLocks noGrp="1"/>
          </p:cNvSpPr>
          <p:nvPr>
            <p:ph idx="1"/>
          </p:nvPr>
        </p:nvSpPr>
        <p:spPr/>
        <p:txBody>
          <a:bodyPr>
            <a:normAutofit fontScale="92500" lnSpcReduction="10000"/>
          </a:bodyPr>
          <a:lstStyle/>
          <a:p>
            <a:pPr marL="0" indent="0">
              <a:buNone/>
            </a:pPr>
            <a:r>
              <a:rPr lang="en-US" b="1" dirty="0"/>
              <a:t>Issue: </a:t>
            </a:r>
            <a:r>
              <a:rPr lang="en-US" dirty="0" err="1"/>
              <a:t>Mr</a:t>
            </a:r>
            <a:r>
              <a:rPr lang="en-US" dirty="0"/>
              <a:t> Wry believes that he has received preliminary plat approval for a subdivision on Main Street, and demands that the Town agree and work with him on approval of his construction plans for the subdivision.</a:t>
            </a:r>
          </a:p>
          <a:p>
            <a:pPr marL="0" indent="0">
              <a:buNone/>
            </a:pPr>
            <a:r>
              <a:rPr lang="en-US" dirty="0"/>
              <a:t>The Town believes his preliminary plat was tabled and later expired, due to inactivity on his part. </a:t>
            </a:r>
          </a:p>
          <a:p>
            <a:r>
              <a:rPr lang="en-US" dirty="0"/>
              <a:t>If it turns into a lawsuit and goes to trial, a judge will decide if the minutes and video recordings from the December 2021 Town Council meeting supports Mr. Wry claim or the Towns.</a:t>
            </a:r>
          </a:p>
          <a:p>
            <a:endParaRPr lang="en-US" dirty="0"/>
          </a:p>
          <a:p>
            <a:pPr marL="0" indent="0">
              <a:buNone/>
            </a:pPr>
            <a:r>
              <a:rPr lang="en-US" b="1" dirty="0"/>
              <a:t>Status: </a:t>
            </a:r>
            <a:r>
              <a:rPr lang="en-US" dirty="0"/>
              <a:t>We are waiting to see if they will file an actual lawsuit, or simply follow our subdivision ordinances and try to get their approvals. </a:t>
            </a:r>
          </a:p>
        </p:txBody>
      </p:sp>
    </p:spTree>
    <p:extLst>
      <p:ext uri="{BB962C8B-B14F-4D97-AF65-F5344CB8AC3E}">
        <p14:creationId xmlns:p14="http://schemas.microsoft.com/office/powerpoint/2010/main" val="3181797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EAF4-D8CE-AD88-DDFD-614D9BBD0987}"/>
              </a:ext>
            </a:extLst>
          </p:cNvPr>
          <p:cNvSpPr>
            <a:spLocks noGrp="1"/>
          </p:cNvSpPr>
          <p:nvPr>
            <p:ph type="title"/>
          </p:nvPr>
        </p:nvSpPr>
        <p:spPr/>
        <p:txBody>
          <a:bodyPr>
            <a:normAutofit fontScale="90000"/>
          </a:bodyPr>
          <a:lstStyle/>
          <a:p>
            <a:r>
              <a:rPr lang="en-US" b="1" dirty="0"/>
              <a:t>Ladd McDonald</a:t>
            </a:r>
            <a:br>
              <a:rPr lang="en-US" b="1" dirty="0"/>
            </a:br>
            <a:r>
              <a:rPr lang="en-US" sz="3100" dirty="0"/>
              <a:t>Lawyer Richard Allen</a:t>
            </a:r>
            <a:br>
              <a:rPr lang="en-US" dirty="0"/>
            </a:br>
            <a:r>
              <a:rPr lang="en-US" sz="3100" b="1" dirty="0"/>
              <a:t>Location: Next to Wells Estates</a:t>
            </a:r>
          </a:p>
        </p:txBody>
      </p:sp>
      <p:sp>
        <p:nvSpPr>
          <p:cNvPr id="3" name="Content Placeholder 2">
            <a:extLst>
              <a:ext uri="{FF2B5EF4-FFF2-40B4-BE49-F238E27FC236}">
                <a16:creationId xmlns:a16="http://schemas.microsoft.com/office/drawing/2014/main" id="{1189D54D-5C6F-DC2C-9365-AE368CCF9849}"/>
              </a:ext>
            </a:extLst>
          </p:cNvPr>
          <p:cNvSpPr>
            <a:spLocks noGrp="1"/>
          </p:cNvSpPr>
          <p:nvPr>
            <p:ph idx="1"/>
          </p:nvPr>
        </p:nvSpPr>
        <p:spPr/>
        <p:txBody>
          <a:bodyPr>
            <a:normAutofit fontScale="92500"/>
          </a:bodyPr>
          <a:lstStyle/>
          <a:p>
            <a:pPr marL="0" indent="0">
              <a:buNone/>
            </a:pPr>
            <a:r>
              <a:rPr lang="en-US" b="1" dirty="0"/>
              <a:t>Issue: </a:t>
            </a:r>
            <a:r>
              <a:rPr lang="en-US" dirty="0" err="1"/>
              <a:t>Mr</a:t>
            </a:r>
            <a:r>
              <a:rPr lang="en-US" dirty="0"/>
              <a:t> Ladd believes that his property is already zoned 1 acre, and that he does not need a zoning change in order to develop his property.</a:t>
            </a:r>
          </a:p>
          <a:p>
            <a:pPr marL="0" indent="0">
              <a:buNone/>
            </a:pPr>
            <a:r>
              <a:rPr lang="en-US" dirty="0"/>
              <a:t>The Town believes that the Town records do not support Mr. Ladd’s claim.</a:t>
            </a:r>
          </a:p>
          <a:p>
            <a:r>
              <a:rPr lang="en-US" dirty="0"/>
              <a:t>If this turns into a lawsuit a Judge will determine if Mr. McDonald is right or the Town. </a:t>
            </a:r>
          </a:p>
          <a:p>
            <a:endParaRPr lang="en-US" dirty="0"/>
          </a:p>
          <a:p>
            <a:endParaRPr lang="en-US" dirty="0"/>
          </a:p>
          <a:p>
            <a:r>
              <a:rPr lang="en-US" b="1" dirty="0"/>
              <a:t>Status: </a:t>
            </a:r>
            <a:r>
              <a:rPr lang="en-US" dirty="0"/>
              <a:t>We are waiting to see if they will file an actual lawsuit, or simply follow our subdivision ordinances and try to get their approvals. </a:t>
            </a:r>
          </a:p>
          <a:p>
            <a:endParaRPr lang="en-US" dirty="0"/>
          </a:p>
        </p:txBody>
      </p:sp>
    </p:spTree>
    <p:extLst>
      <p:ext uri="{BB962C8B-B14F-4D97-AF65-F5344CB8AC3E}">
        <p14:creationId xmlns:p14="http://schemas.microsoft.com/office/powerpoint/2010/main" val="1834720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C3E5-CEA4-C19C-3E3A-14E90CDCD1A0}"/>
              </a:ext>
            </a:extLst>
          </p:cNvPr>
          <p:cNvSpPr>
            <a:spLocks noGrp="1"/>
          </p:cNvSpPr>
          <p:nvPr>
            <p:ph type="title"/>
          </p:nvPr>
        </p:nvSpPr>
        <p:spPr/>
        <p:txBody>
          <a:bodyPr/>
          <a:lstStyle/>
          <a:p>
            <a:r>
              <a:rPr lang="en-US" b="1" dirty="0"/>
              <a:t>David </a:t>
            </a:r>
            <a:r>
              <a:rPr lang="en-US" b="1" dirty="0" err="1"/>
              <a:t>Zolg</a:t>
            </a:r>
            <a:r>
              <a:rPr lang="en-US" b="1" dirty="0"/>
              <a:t>, Jr (prior Fire chief)</a:t>
            </a:r>
            <a:br>
              <a:rPr lang="en-US" b="1" dirty="0"/>
            </a:br>
            <a:r>
              <a:rPr lang="en-US" sz="2800" b="1" dirty="0"/>
              <a:t>Personnel Issues</a:t>
            </a:r>
          </a:p>
        </p:txBody>
      </p:sp>
      <p:sp>
        <p:nvSpPr>
          <p:cNvPr id="3" name="Content Placeholder 2">
            <a:extLst>
              <a:ext uri="{FF2B5EF4-FFF2-40B4-BE49-F238E27FC236}">
                <a16:creationId xmlns:a16="http://schemas.microsoft.com/office/drawing/2014/main" id="{AED10AA2-9B38-F290-1CB9-5E1917939148}"/>
              </a:ext>
            </a:extLst>
          </p:cNvPr>
          <p:cNvSpPr>
            <a:spLocks noGrp="1"/>
          </p:cNvSpPr>
          <p:nvPr>
            <p:ph idx="1"/>
          </p:nvPr>
        </p:nvSpPr>
        <p:spPr/>
        <p:txBody>
          <a:bodyPr>
            <a:normAutofit fontScale="92500" lnSpcReduction="20000"/>
          </a:bodyPr>
          <a:lstStyle/>
          <a:p>
            <a:pPr marL="0" indent="0">
              <a:buNone/>
            </a:pPr>
            <a:r>
              <a:rPr lang="en-US" b="1" dirty="0"/>
              <a:t>Issue: </a:t>
            </a:r>
            <a:r>
              <a:rPr lang="en-US" dirty="0" err="1"/>
              <a:t>Mr</a:t>
            </a:r>
            <a:r>
              <a:rPr lang="en-US" dirty="0"/>
              <a:t> </a:t>
            </a:r>
            <a:r>
              <a:rPr lang="en-US" dirty="0" err="1"/>
              <a:t>Beddo</a:t>
            </a:r>
            <a:r>
              <a:rPr lang="en-US" dirty="0"/>
              <a:t>, fired Town Fire chief David </a:t>
            </a:r>
            <a:r>
              <a:rPr lang="en-US" dirty="0" err="1"/>
              <a:t>Zolg</a:t>
            </a:r>
            <a:r>
              <a:rPr lang="en-US" dirty="0"/>
              <a:t> for warning neighbors of one of the towns water tanks, that had sprung a leak. Chief </a:t>
            </a:r>
            <a:r>
              <a:rPr lang="en-US" dirty="0" err="1"/>
              <a:t>Zolg</a:t>
            </a:r>
            <a:r>
              <a:rPr lang="en-US" dirty="0"/>
              <a:t> thought the leak might get worse and cause harm or damage to neighbors below the tanks. Mr. </a:t>
            </a:r>
            <a:r>
              <a:rPr lang="en-US" dirty="0" err="1"/>
              <a:t>Beddo</a:t>
            </a:r>
            <a:r>
              <a:rPr lang="en-US" dirty="0"/>
              <a:t> disagreed and Fired Chief </a:t>
            </a:r>
            <a:r>
              <a:rPr lang="en-US" dirty="0" err="1"/>
              <a:t>Zolg</a:t>
            </a:r>
            <a:r>
              <a:rPr lang="en-US" dirty="0"/>
              <a:t>.</a:t>
            </a:r>
          </a:p>
          <a:p>
            <a:pPr marL="0" indent="0">
              <a:buNone/>
            </a:pPr>
            <a:r>
              <a:rPr lang="en-US" dirty="0"/>
              <a:t>Chief </a:t>
            </a:r>
            <a:r>
              <a:rPr lang="en-US" dirty="0" err="1"/>
              <a:t>Zolg</a:t>
            </a:r>
            <a:r>
              <a:rPr lang="en-US" dirty="0"/>
              <a:t> felt it was a wrongful termination, as he was just doing his job and sued  the Town for wrongful termination.</a:t>
            </a:r>
          </a:p>
          <a:p>
            <a:pPr marL="0" indent="0">
              <a:buNone/>
            </a:pPr>
            <a:r>
              <a:rPr lang="en-US" dirty="0"/>
              <a:t>If a settlement is not reached, a Judge will determine if Mr. </a:t>
            </a:r>
            <a:r>
              <a:rPr lang="en-US" dirty="0" err="1"/>
              <a:t>Beddo</a:t>
            </a:r>
            <a:r>
              <a:rPr lang="en-US" dirty="0"/>
              <a:t> is right in his claims or Chief </a:t>
            </a:r>
            <a:r>
              <a:rPr lang="en-US" dirty="0" err="1"/>
              <a:t>Zolg</a:t>
            </a:r>
            <a:r>
              <a:rPr lang="en-US" dirty="0"/>
              <a:t> is.  </a:t>
            </a:r>
          </a:p>
          <a:p>
            <a:pPr marL="0" indent="0">
              <a:buNone/>
            </a:pPr>
            <a:endParaRPr lang="en-US" dirty="0"/>
          </a:p>
          <a:p>
            <a:pPr marL="0" indent="0">
              <a:buNone/>
            </a:pPr>
            <a:endParaRPr lang="en-US" dirty="0"/>
          </a:p>
          <a:p>
            <a:pPr marL="0" indent="0">
              <a:buNone/>
            </a:pPr>
            <a:r>
              <a:rPr lang="en-US" b="1" dirty="0"/>
              <a:t>Status: </a:t>
            </a:r>
            <a:r>
              <a:rPr lang="en-US" dirty="0"/>
              <a:t>It looks like this will not go to court, as a settlement is being worked out presently.</a:t>
            </a:r>
          </a:p>
        </p:txBody>
      </p:sp>
    </p:spTree>
    <p:extLst>
      <p:ext uri="{BB962C8B-B14F-4D97-AF65-F5344CB8AC3E}">
        <p14:creationId xmlns:p14="http://schemas.microsoft.com/office/powerpoint/2010/main" val="363922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BB95-4C1D-69E9-7B2B-96EEB8AD4F73}"/>
              </a:ext>
            </a:extLst>
          </p:cNvPr>
          <p:cNvSpPr>
            <a:spLocks noGrp="1"/>
          </p:cNvSpPr>
          <p:nvPr>
            <p:ph type="title"/>
          </p:nvPr>
        </p:nvSpPr>
        <p:spPr/>
        <p:txBody>
          <a:bodyPr/>
          <a:lstStyle/>
          <a:p>
            <a:r>
              <a:rPr lang="en-US" dirty="0"/>
              <a:t>Government in Apple Valley</a:t>
            </a:r>
          </a:p>
        </p:txBody>
      </p:sp>
      <p:sp>
        <p:nvSpPr>
          <p:cNvPr id="3" name="Content Placeholder 2">
            <a:extLst>
              <a:ext uri="{FF2B5EF4-FFF2-40B4-BE49-F238E27FC236}">
                <a16:creationId xmlns:a16="http://schemas.microsoft.com/office/drawing/2014/main" id="{022C355D-9C5E-C902-F51A-16DF18ECE19B}"/>
              </a:ext>
            </a:extLst>
          </p:cNvPr>
          <p:cNvSpPr>
            <a:spLocks noGrp="1"/>
          </p:cNvSpPr>
          <p:nvPr>
            <p:ph idx="1"/>
          </p:nvPr>
        </p:nvSpPr>
        <p:spPr/>
        <p:txBody>
          <a:bodyPr/>
          <a:lstStyle/>
          <a:p>
            <a:r>
              <a:rPr lang="en-US" dirty="0"/>
              <a:t>Five Member Town Council with the Mayor being able to vote.</a:t>
            </a:r>
          </a:p>
          <a:p>
            <a:r>
              <a:rPr lang="en-US" dirty="0"/>
              <a:t>Mayor and Council creates &amp; maintains our laws and ordinances.</a:t>
            </a:r>
          </a:p>
          <a:p>
            <a:r>
              <a:rPr lang="en-US" dirty="0"/>
              <a:t>Mayor has been given the responsibility to enforce all those laws and ordinances, including:</a:t>
            </a:r>
          </a:p>
          <a:p>
            <a:pPr lvl="1"/>
            <a:r>
              <a:rPr lang="en-US" dirty="0"/>
              <a:t>Ensure all zoning ordinances are enforced equally among our citizens.</a:t>
            </a:r>
          </a:p>
          <a:p>
            <a:pPr lvl="1"/>
            <a:r>
              <a:rPr lang="en-US" dirty="0"/>
              <a:t>Ensure our subdivision ordinances are enforced and followed.</a:t>
            </a:r>
          </a:p>
          <a:p>
            <a:pPr lvl="1"/>
            <a:r>
              <a:rPr lang="en-US" dirty="0"/>
              <a:t>Ensure all our building codes and ordinances  are followed.</a:t>
            </a:r>
          </a:p>
          <a:p>
            <a:pPr lvl="1"/>
            <a:r>
              <a:rPr lang="en-US" dirty="0"/>
              <a:t>The Mayor has the responsibility to ensure the councils will is carried out.</a:t>
            </a:r>
          </a:p>
          <a:p>
            <a:pPr lvl="1"/>
            <a:r>
              <a:rPr lang="en-US" dirty="0"/>
              <a:t>The Mayor does NOT have the authority to NOT follow Town Ordinances or Laws.</a:t>
            </a:r>
          </a:p>
          <a:p>
            <a:pPr lvl="1"/>
            <a:endParaRPr lang="en-US" dirty="0"/>
          </a:p>
        </p:txBody>
      </p:sp>
    </p:spTree>
    <p:extLst>
      <p:ext uri="{BB962C8B-B14F-4D97-AF65-F5344CB8AC3E}">
        <p14:creationId xmlns:p14="http://schemas.microsoft.com/office/powerpoint/2010/main" val="412022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B16D-F009-96DE-AFCE-2DDB000941AC}"/>
              </a:ext>
            </a:extLst>
          </p:cNvPr>
          <p:cNvSpPr>
            <a:spLocks noGrp="1"/>
          </p:cNvSpPr>
          <p:nvPr>
            <p:ph type="title"/>
          </p:nvPr>
        </p:nvSpPr>
        <p:spPr/>
        <p:txBody>
          <a:bodyPr>
            <a:normAutofit fontScale="90000"/>
          </a:bodyPr>
          <a:lstStyle/>
          <a:p>
            <a:r>
              <a:rPr lang="en-US" b="1" dirty="0"/>
              <a:t>Daniel Musser </a:t>
            </a:r>
            <a:r>
              <a:rPr lang="en-US" sz="2800" b="1" dirty="0"/>
              <a:t>the Police/Fire Chief hired by Mr. </a:t>
            </a:r>
            <a:r>
              <a:rPr lang="en-US" sz="2800" b="1" dirty="0" err="1"/>
              <a:t>Beddo</a:t>
            </a:r>
            <a:r>
              <a:rPr lang="en-US" sz="2800" b="1" dirty="0"/>
              <a:t>. </a:t>
            </a:r>
            <a:br>
              <a:rPr lang="en-US" sz="2800" b="1" dirty="0"/>
            </a:br>
            <a:r>
              <a:rPr lang="en-US" sz="2800" b="1" dirty="0"/>
              <a:t>Lawyer Justin </a:t>
            </a:r>
            <a:r>
              <a:rPr lang="en-US" sz="2800" b="1" dirty="0" err="1"/>
              <a:t>Heideman</a:t>
            </a:r>
            <a:br>
              <a:rPr lang="en-US" sz="2800" b="1" dirty="0"/>
            </a:br>
            <a:r>
              <a:rPr lang="en-US" sz="2800" b="1" dirty="0"/>
              <a:t>Personnel Issue</a:t>
            </a:r>
          </a:p>
        </p:txBody>
      </p:sp>
      <p:sp>
        <p:nvSpPr>
          <p:cNvPr id="3" name="Content Placeholder 2">
            <a:extLst>
              <a:ext uri="{FF2B5EF4-FFF2-40B4-BE49-F238E27FC236}">
                <a16:creationId xmlns:a16="http://schemas.microsoft.com/office/drawing/2014/main" id="{149A1499-7444-30A9-88E0-0BECEB82B5C6}"/>
              </a:ext>
            </a:extLst>
          </p:cNvPr>
          <p:cNvSpPr>
            <a:spLocks noGrp="1"/>
          </p:cNvSpPr>
          <p:nvPr>
            <p:ph idx="1"/>
          </p:nvPr>
        </p:nvSpPr>
        <p:spPr/>
        <p:txBody>
          <a:bodyPr>
            <a:normAutofit fontScale="62500" lnSpcReduction="20000"/>
          </a:bodyPr>
          <a:lstStyle/>
          <a:p>
            <a:pPr marL="0" indent="0">
              <a:buNone/>
            </a:pPr>
            <a:r>
              <a:rPr lang="en-US" b="1" dirty="0"/>
              <a:t>Issue: </a:t>
            </a:r>
            <a:r>
              <a:rPr lang="en-US" dirty="0"/>
              <a:t>Just two months before his terms as mayor was up, Mr. </a:t>
            </a:r>
            <a:r>
              <a:rPr lang="en-US" dirty="0" err="1"/>
              <a:t>Beddo</a:t>
            </a:r>
            <a:r>
              <a:rPr lang="en-US" dirty="0"/>
              <a:t> hired Daniel Musser to be the combined fire/police chief for Apple Valley to replace Chief </a:t>
            </a:r>
            <a:r>
              <a:rPr lang="en-US" dirty="0" err="1"/>
              <a:t>Zolg</a:t>
            </a:r>
            <a:r>
              <a:rPr lang="en-US" dirty="0"/>
              <a:t>.</a:t>
            </a:r>
          </a:p>
          <a:p>
            <a:r>
              <a:rPr lang="en-US" dirty="0"/>
              <a:t>In January 2022, Mayor Mason Walters fired Mr. Musser as she determined he was qualified for the jobs, plus she felt part of his employment contract was not legal. </a:t>
            </a:r>
          </a:p>
          <a:p>
            <a:r>
              <a:rPr lang="en-US" dirty="0"/>
              <a:t>If this case reaches a judge, the judge will have to determine the following, among other issues:</a:t>
            </a:r>
          </a:p>
          <a:p>
            <a:r>
              <a:rPr lang="en-US" dirty="0"/>
              <a:t>Did Mr. </a:t>
            </a:r>
            <a:r>
              <a:rPr lang="en-US" dirty="0" err="1"/>
              <a:t>Beddo</a:t>
            </a:r>
            <a:r>
              <a:rPr lang="en-US" dirty="0"/>
              <a:t> have the unilateral authority to hire a new Fire/Police chief, without Town Council approval?</a:t>
            </a:r>
          </a:p>
          <a:p>
            <a:r>
              <a:rPr lang="en-US" dirty="0"/>
              <a:t>With no fire experience or certifications was Mr. Musser qualified for the fire chief job? </a:t>
            </a:r>
          </a:p>
          <a:p>
            <a:r>
              <a:rPr lang="en-US" dirty="0"/>
              <a:t>With only having patrol officer experience from Colorado City Marshall’s office was Mr. Musser qualified for the police chief job?</a:t>
            </a:r>
          </a:p>
          <a:p>
            <a:r>
              <a:rPr lang="en-US" dirty="0"/>
              <a:t>Was it legal to put Mr. Musser on a fixed wage PLUS 60% of all income derived from issuing tickets as a police chief?</a:t>
            </a:r>
          </a:p>
          <a:p>
            <a:r>
              <a:rPr lang="en-US" dirty="0"/>
              <a:t>Was it legal to have no probation period in his contract and a one year severance pay for “ANY” Termination.</a:t>
            </a:r>
          </a:p>
          <a:p>
            <a:pPr marL="0" indent="0">
              <a:buNone/>
            </a:pPr>
            <a:endParaRPr lang="en-US" b="1" dirty="0"/>
          </a:p>
          <a:p>
            <a:pPr marL="0" indent="0">
              <a:buNone/>
            </a:pPr>
            <a:r>
              <a:rPr lang="en-US" b="1" dirty="0"/>
              <a:t>STATUS: </a:t>
            </a:r>
            <a:r>
              <a:rPr lang="en-US" dirty="0"/>
              <a:t>A Lawyer has been assigned and are in the process of doing discovery in the case. </a:t>
            </a:r>
          </a:p>
        </p:txBody>
      </p:sp>
    </p:spTree>
    <p:extLst>
      <p:ext uri="{BB962C8B-B14F-4D97-AF65-F5344CB8AC3E}">
        <p14:creationId xmlns:p14="http://schemas.microsoft.com/office/powerpoint/2010/main" val="3106067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23D4-83BF-2101-D01F-5E50EA2A5340}"/>
              </a:ext>
            </a:extLst>
          </p:cNvPr>
          <p:cNvSpPr>
            <a:spLocks noGrp="1"/>
          </p:cNvSpPr>
          <p:nvPr>
            <p:ph type="title"/>
          </p:nvPr>
        </p:nvSpPr>
        <p:spPr/>
        <p:txBody>
          <a:bodyPr>
            <a:normAutofit fontScale="90000"/>
          </a:bodyPr>
          <a:lstStyle/>
          <a:p>
            <a:r>
              <a:rPr lang="en-US" b="1" dirty="0"/>
              <a:t>Bitter Bean Coffee Shop Richard Fischer</a:t>
            </a:r>
            <a:br>
              <a:rPr lang="en-US" b="1" dirty="0"/>
            </a:br>
            <a:r>
              <a:rPr lang="en-US" sz="3100" b="1" dirty="0"/>
              <a:t>Lawyer Justin </a:t>
            </a:r>
            <a:r>
              <a:rPr lang="en-US" sz="3100" b="1" dirty="0" err="1"/>
              <a:t>Heideman</a:t>
            </a:r>
            <a:br>
              <a:rPr lang="en-US" sz="3100" b="1" dirty="0"/>
            </a:br>
            <a:r>
              <a:rPr lang="en-US" sz="3100" b="1" dirty="0"/>
              <a:t>Location: Immediately adjacent to the Town Mail boxes and bus stop.</a:t>
            </a:r>
          </a:p>
        </p:txBody>
      </p:sp>
      <p:sp>
        <p:nvSpPr>
          <p:cNvPr id="3" name="Content Placeholder 2">
            <a:extLst>
              <a:ext uri="{FF2B5EF4-FFF2-40B4-BE49-F238E27FC236}">
                <a16:creationId xmlns:a16="http://schemas.microsoft.com/office/drawing/2014/main" id="{C554340E-D80D-AD38-531D-B9EBD74CC0CA}"/>
              </a:ext>
            </a:extLst>
          </p:cNvPr>
          <p:cNvSpPr>
            <a:spLocks noGrp="1"/>
          </p:cNvSpPr>
          <p:nvPr>
            <p:ph idx="1"/>
          </p:nvPr>
        </p:nvSpPr>
        <p:spPr/>
        <p:txBody>
          <a:bodyPr>
            <a:normAutofit fontScale="92500"/>
          </a:bodyPr>
          <a:lstStyle/>
          <a:p>
            <a:pPr marL="0" indent="0">
              <a:buNone/>
            </a:pPr>
            <a:r>
              <a:rPr lang="en-US" b="1" dirty="0"/>
              <a:t>Issue: </a:t>
            </a:r>
            <a:r>
              <a:rPr lang="en-US" dirty="0"/>
              <a:t>Mr. </a:t>
            </a:r>
            <a:r>
              <a:rPr lang="en-US" dirty="0" err="1"/>
              <a:t>Beddo</a:t>
            </a:r>
            <a:r>
              <a:rPr lang="en-US" dirty="0"/>
              <a:t> leased the Town owned property to Richard Fischer for a coffee shop. When Mayor Mason Walters took office in January 2022, she discovered the lease and the terms of it, they issued an order to stop the construction until </a:t>
            </a:r>
            <a:r>
              <a:rPr lang="en-US" dirty="0" err="1"/>
              <a:t>Mr</a:t>
            </a:r>
            <a:r>
              <a:rPr lang="en-US" dirty="0"/>
              <a:t> Fischer complied with the towns codes and ordinances. </a:t>
            </a:r>
          </a:p>
          <a:p>
            <a:pPr marL="0" indent="0">
              <a:buNone/>
            </a:pPr>
            <a:r>
              <a:rPr lang="en-US" dirty="0"/>
              <a:t>Mr. Fischer sued the Town for stopping him from opening his business. </a:t>
            </a:r>
          </a:p>
          <a:p>
            <a:pPr marL="0" indent="0">
              <a:buNone/>
            </a:pPr>
            <a:r>
              <a:rPr lang="en-US" dirty="0"/>
              <a:t>Mr. Fischer filed a motion to get permission to open his coffee shop while the lawsuit was adjudicated. The judge not only denied the motion but also made the following rulings that:</a:t>
            </a:r>
          </a:p>
          <a:p>
            <a:r>
              <a:rPr lang="en-US" dirty="0"/>
              <a:t>The lease was invalid.</a:t>
            </a:r>
          </a:p>
          <a:p>
            <a:r>
              <a:rPr lang="en-US" dirty="0"/>
              <a:t>The Plaintiff (Fischer) is not likely to prevail on the merits of the lawsuit. </a:t>
            </a:r>
          </a:p>
        </p:txBody>
      </p:sp>
    </p:spTree>
    <p:extLst>
      <p:ext uri="{BB962C8B-B14F-4D97-AF65-F5344CB8AC3E}">
        <p14:creationId xmlns:p14="http://schemas.microsoft.com/office/powerpoint/2010/main" val="1568404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46AF8-C38F-14E3-2477-6EBC684C2857}"/>
              </a:ext>
            </a:extLst>
          </p:cNvPr>
          <p:cNvSpPr>
            <a:spLocks noGrp="1"/>
          </p:cNvSpPr>
          <p:nvPr>
            <p:ph type="title"/>
          </p:nvPr>
        </p:nvSpPr>
        <p:spPr>
          <a:xfrm>
            <a:off x="838200" y="365126"/>
            <a:ext cx="9911862" cy="315912"/>
          </a:xfrm>
        </p:spPr>
        <p:txBody>
          <a:bodyPr>
            <a:noAutofit/>
          </a:bodyPr>
          <a:lstStyle/>
          <a:p>
            <a:r>
              <a:rPr lang="en-US" sz="3600" dirty="0"/>
              <a:t>Items to be ruled on by the Judge if case continues:</a:t>
            </a:r>
          </a:p>
        </p:txBody>
      </p:sp>
      <p:sp>
        <p:nvSpPr>
          <p:cNvPr id="3" name="Content Placeholder 2">
            <a:extLst>
              <a:ext uri="{FF2B5EF4-FFF2-40B4-BE49-F238E27FC236}">
                <a16:creationId xmlns:a16="http://schemas.microsoft.com/office/drawing/2014/main" id="{F744CFAD-8CB4-6F84-77C0-E563747C5830}"/>
              </a:ext>
            </a:extLst>
          </p:cNvPr>
          <p:cNvSpPr>
            <a:spLocks noGrp="1"/>
          </p:cNvSpPr>
          <p:nvPr>
            <p:ph idx="1"/>
          </p:nvPr>
        </p:nvSpPr>
        <p:spPr>
          <a:xfrm>
            <a:off x="838200" y="783736"/>
            <a:ext cx="10515600" cy="6074264"/>
          </a:xfrm>
        </p:spPr>
        <p:txBody>
          <a:bodyPr>
            <a:normAutofit fontScale="70000" lnSpcReduction="20000"/>
          </a:bodyPr>
          <a:lstStyle/>
          <a:p>
            <a:pPr marL="0" indent="0">
              <a:buNone/>
            </a:pPr>
            <a:r>
              <a:rPr lang="en-US" dirty="0"/>
              <a:t>When or if the merit of the case goes to trial, the judge will have to determine the following:</a:t>
            </a:r>
          </a:p>
          <a:p>
            <a:r>
              <a:rPr lang="en-US" dirty="0"/>
              <a:t>Did Mr. </a:t>
            </a:r>
            <a:r>
              <a:rPr lang="en-US" dirty="0" err="1"/>
              <a:t>Beddo</a:t>
            </a:r>
            <a:r>
              <a:rPr lang="en-US" dirty="0"/>
              <a:t> have the right to lease the property without Town Council approval?</a:t>
            </a:r>
          </a:p>
          <a:p>
            <a:r>
              <a:rPr lang="en-US" dirty="0"/>
              <a:t>Did Mr. </a:t>
            </a:r>
            <a:r>
              <a:rPr lang="en-US" dirty="0" err="1"/>
              <a:t>Beddo</a:t>
            </a:r>
            <a:r>
              <a:rPr lang="en-US" dirty="0"/>
              <a:t> have the right to only offer the property to Mr. Fischer, and not offer the property to the public?</a:t>
            </a:r>
          </a:p>
          <a:p>
            <a:r>
              <a:rPr lang="en-US" dirty="0"/>
              <a:t>Did Mr. </a:t>
            </a:r>
            <a:r>
              <a:rPr lang="en-US" dirty="0" err="1"/>
              <a:t>Beddo</a:t>
            </a:r>
            <a:r>
              <a:rPr lang="en-US" dirty="0"/>
              <a:t> have the right to just determine the lease amount without getting an appraisal?</a:t>
            </a:r>
          </a:p>
          <a:p>
            <a:r>
              <a:rPr lang="en-US" dirty="0"/>
              <a:t>Did Mr. </a:t>
            </a:r>
            <a:r>
              <a:rPr lang="en-US" dirty="0" err="1"/>
              <a:t>Beddo</a:t>
            </a:r>
            <a:r>
              <a:rPr lang="en-US" dirty="0"/>
              <a:t> have the right to claim that the property did not need a zoning change because it was owned by the Town? (Judge already ruled that the town is not exempt from its own zoning ordinances.</a:t>
            </a:r>
          </a:p>
          <a:p>
            <a:r>
              <a:rPr lang="en-US" dirty="0"/>
              <a:t>Did Mr. </a:t>
            </a:r>
            <a:r>
              <a:rPr lang="en-US" dirty="0" err="1"/>
              <a:t>Beddo</a:t>
            </a:r>
            <a:r>
              <a:rPr lang="en-US" dirty="0"/>
              <a:t> have the right to lease the property for 20 years without the Town being able to terminate the lease?</a:t>
            </a:r>
          </a:p>
          <a:p>
            <a:r>
              <a:rPr lang="en-US" dirty="0"/>
              <a:t>Did Mr. </a:t>
            </a:r>
            <a:r>
              <a:rPr lang="en-US" dirty="0" err="1"/>
              <a:t>Beddo</a:t>
            </a:r>
            <a:r>
              <a:rPr lang="en-US" dirty="0"/>
              <a:t> have the right to waive all impact fees for Mr. Fischer, that’s required by all other businesses? </a:t>
            </a:r>
          </a:p>
          <a:p>
            <a:r>
              <a:rPr lang="en-US" dirty="0"/>
              <a:t>Did Mr. </a:t>
            </a:r>
            <a:r>
              <a:rPr lang="en-US" dirty="0" err="1"/>
              <a:t>Beddo</a:t>
            </a:r>
            <a:r>
              <a:rPr lang="en-US" dirty="0"/>
              <a:t> have the right to not require a Site Plan approval through the Planning Commission?</a:t>
            </a:r>
          </a:p>
          <a:p>
            <a:r>
              <a:rPr lang="en-US" dirty="0"/>
              <a:t>Did Mr. </a:t>
            </a:r>
            <a:r>
              <a:rPr lang="en-US" dirty="0" err="1"/>
              <a:t>Beddo</a:t>
            </a:r>
            <a:r>
              <a:rPr lang="en-US" dirty="0"/>
              <a:t> have the right to not require site improvements, like paving roads in front of the business, install required parking </a:t>
            </a:r>
            <a:r>
              <a:rPr lang="en-US" dirty="0" err="1"/>
              <a:t>etc</a:t>
            </a:r>
            <a:r>
              <a:rPr lang="en-US" dirty="0"/>
              <a:t> </a:t>
            </a:r>
            <a:r>
              <a:rPr lang="en-US" dirty="0" err="1"/>
              <a:t>etc</a:t>
            </a:r>
            <a:r>
              <a:rPr lang="en-US" dirty="0"/>
              <a:t>, that is required of all other businesses?</a:t>
            </a:r>
          </a:p>
          <a:p>
            <a:r>
              <a:rPr lang="en-US" dirty="0"/>
              <a:t>Can Mr. Fischer claim Estoppel (he did not know that some things were not legal in his contract, but trusted Mr. </a:t>
            </a:r>
            <a:r>
              <a:rPr lang="en-US" dirty="0" err="1"/>
              <a:t>Beddo</a:t>
            </a:r>
            <a:r>
              <a:rPr lang="en-US" dirty="0"/>
              <a:t>). Judge already ruled that he cannot, since he should know better, as he was a member of the Towns Planning Commission. </a:t>
            </a:r>
          </a:p>
          <a:p>
            <a:r>
              <a:rPr lang="en-US" dirty="0"/>
              <a:t>Is the lease legal and enforceable? The judge already ruled that it is not. </a:t>
            </a:r>
          </a:p>
          <a:p>
            <a:pPr marL="0" indent="0">
              <a:buNone/>
            </a:pPr>
            <a:r>
              <a:rPr lang="en-US" b="1" dirty="0"/>
              <a:t>Status: </a:t>
            </a:r>
            <a:r>
              <a:rPr lang="en-US" dirty="0"/>
              <a:t>Attorneys has been assigned and the case is in the discovery phase.</a:t>
            </a:r>
          </a:p>
        </p:txBody>
      </p:sp>
    </p:spTree>
    <p:extLst>
      <p:ext uri="{BB962C8B-B14F-4D97-AF65-F5344CB8AC3E}">
        <p14:creationId xmlns:p14="http://schemas.microsoft.com/office/powerpoint/2010/main" val="3867729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6ACF-F578-3B3D-EC62-5E28E1538811}"/>
              </a:ext>
            </a:extLst>
          </p:cNvPr>
          <p:cNvSpPr>
            <a:spLocks noGrp="1"/>
          </p:cNvSpPr>
          <p:nvPr>
            <p:ph type="title"/>
          </p:nvPr>
        </p:nvSpPr>
        <p:spPr/>
        <p:txBody>
          <a:bodyPr>
            <a:normAutofit fontScale="90000"/>
          </a:bodyPr>
          <a:lstStyle/>
          <a:p>
            <a:r>
              <a:rPr lang="en-US" b="1" dirty="0"/>
              <a:t>Canaan Mountain Estates Phase 2 Pat </a:t>
            </a:r>
            <a:r>
              <a:rPr lang="en-US" b="1" dirty="0" err="1"/>
              <a:t>Melfi</a:t>
            </a:r>
            <a:br>
              <a:rPr lang="en-US" b="1" dirty="0"/>
            </a:br>
            <a:r>
              <a:rPr lang="en-US" sz="3100" b="1" dirty="0"/>
              <a:t>Attorney Justin </a:t>
            </a:r>
            <a:r>
              <a:rPr lang="en-US" sz="3100" b="1" dirty="0" err="1"/>
              <a:t>Heideman</a:t>
            </a:r>
            <a:br>
              <a:rPr lang="en-US" sz="3100" b="1" dirty="0"/>
            </a:br>
            <a:r>
              <a:rPr lang="en-US" sz="3100" b="1" dirty="0"/>
              <a:t>Location: Next to Canaan Mountain Estates Phase 1</a:t>
            </a:r>
          </a:p>
        </p:txBody>
      </p:sp>
      <p:sp>
        <p:nvSpPr>
          <p:cNvPr id="3" name="Content Placeholder 2">
            <a:extLst>
              <a:ext uri="{FF2B5EF4-FFF2-40B4-BE49-F238E27FC236}">
                <a16:creationId xmlns:a16="http://schemas.microsoft.com/office/drawing/2014/main" id="{CCCD89CA-BF0A-424A-C0F5-823C49196C16}"/>
              </a:ext>
            </a:extLst>
          </p:cNvPr>
          <p:cNvSpPr>
            <a:spLocks noGrp="1"/>
          </p:cNvSpPr>
          <p:nvPr>
            <p:ph idx="1"/>
          </p:nvPr>
        </p:nvSpPr>
        <p:spPr/>
        <p:txBody>
          <a:bodyPr/>
          <a:lstStyle/>
          <a:p>
            <a:pPr marL="0" indent="0">
              <a:buNone/>
            </a:pPr>
            <a:r>
              <a:rPr lang="en-US" b="1" dirty="0"/>
              <a:t>Issue: </a:t>
            </a:r>
            <a:r>
              <a:rPr lang="en-US" dirty="0"/>
              <a:t>Mr. </a:t>
            </a:r>
            <a:r>
              <a:rPr lang="en-US" dirty="0" err="1"/>
              <a:t>Melfi</a:t>
            </a:r>
            <a:r>
              <a:rPr lang="en-US" dirty="0"/>
              <a:t> bought some property where the previous owner had received preliminary plat approval for a 36 lot subdivision in 2007, but due to the market crash in 2008, the owner stopped construction of the improvements. The owner asked for and was granted a one year extension of the preliminary and final plat in August of 2008 by the Town. All subdivision approvals expired in August of 2009. </a:t>
            </a:r>
          </a:p>
          <a:p>
            <a:pPr marL="0" indent="0">
              <a:buNone/>
            </a:pPr>
            <a:r>
              <a:rPr lang="en-US" dirty="0"/>
              <a:t>Mr. </a:t>
            </a:r>
            <a:r>
              <a:rPr lang="en-US" dirty="0" err="1"/>
              <a:t>Melfi</a:t>
            </a:r>
            <a:r>
              <a:rPr lang="en-US" dirty="0"/>
              <a:t> and Mr. </a:t>
            </a:r>
            <a:r>
              <a:rPr lang="en-US" dirty="0" err="1"/>
              <a:t>Beddo</a:t>
            </a:r>
            <a:r>
              <a:rPr lang="en-US" dirty="0"/>
              <a:t> determined that all Mr. </a:t>
            </a:r>
            <a:r>
              <a:rPr lang="en-US" dirty="0" err="1"/>
              <a:t>Melfi</a:t>
            </a:r>
            <a:r>
              <a:rPr lang="en-US" dirty="0"/>
              <a:t> needed to bring this subdivision back from the dead, was for Mr. </a:t>
            </a:r>
            <a:r>
              <a:rPr lang="en-US" dirty="0" err="1"/>
              <a:t>Beddo</a:t>
            </a:r>
            <a:r>
              <a:rPr lang="en-US" dirty="0"/>
              <a:t> to say so, in violation of all the Towns subdivision ordinances. </a:t>
            </a:r>
          </a:p>
        </p:txBody>
      </p:sp>
    </p:spTree>
    <p:extLst>
      <p:ext uri="{BB962C8B-B14F-4D97-AF65-F5344CB8AC3E}">
        <p14:creationId xmlns:p14="http://schemas.microsoft.com/office/powerpoint/2010/main" val="1709979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C471-2A90-0E0D-C6EA-67494744A80E}"/>
              </a:ext>
            </a:extLst>
          </p:cNvPr>
          <p:cNvSpPr>
            <a:spLocks noGrp="1"/>
          </p:cNvSpPr>
          <p:nvPr>
            <p:ph type="title"/>
          </p:nvPr>
        </p:nvSpPr>
        <p:spPr>
          <a:xfrm>
            <a:off x="838200" y="855785"/>
            <a:ext cx="10515600" cy="351693"/>
          </a:xfrm>
        </p:spPr>
        <p:txBody>
          <a:bodyPr>
            <a:normAutofit fontScale="90000"/>
          </a:bodyPr>
          <a:lstStyle/>
          <a:p>
            <a:r>
              <a:rPr lang="en-US" sz="3100" b="1" dirty="0"/>
              <a:t>If this case goes to trial, the judge will have to determine the following</a:t>
            </a:r>
            <a:r>
              <a:rPr lang="en-US" sz="3100" dirty="0"/>
              <a:t>:</a:t>
            </a:r>
            <a:br>
              <a:rPr lang="en-US" dirty="0"/>
            </a:br>
            <a:endParaRPr lang="en-US" dirty="0"/>
          </a:p>
        </p:txBody>
      </p:sp>
      <p:sp>
        <p:nvSpPr>
          <p:cNvPr id="3" name="Content Placeholder 2">
            <a:extLst>
              <a:ext uri="{FF2B5EF4-FFF2-40B4-BE49-F238E27FC236}">
                <a16:creationId xmlns:a16="http://schemas.microsoft.com/office/drawing/2014/main" id="{C1C6EEDA-41C3-B33D-DB8A-A58A647CDF22}"/>
              </a:ext>
            </a:extLst>
          </p:cNvPr>
          <p:cNvSpPr>
            <a:spLocks noGrp="1"/>
          </p:cNvSpPr>
          <p:nvPr>
            <p:ph idx="1"/>
          </p:nvPr>
        </p:nvSpPr>
        <p:spPr>
          <a:xfrm>
            <a:off x="838200" y="1113692"/>
            <a:ext cx="10515600" cy="5462954"/>
          </a:xfrm>
        </p:spPr>
        <p:txBody>
          <a:bodyPr>
            <a:normAutofit fontScale="92500" lnSpcReduction="20000"/>
          </a:bodyPr>
          <a:lstStyle/>
          <a:p>
            <a:r>
              <a:rPr lang="en-US" dirty="0"/>
              <a:t>Did </a:t>
            </a:r>
            <a:r>
              <a:rPr lang="en-US" dirty="0" err="1"/>
              <a:t>Mr</a:t>
            </a:r>
            <a:r>
              <a:rPr lang="en-US" dirty="0"/>
              <a:t> </a:t>
            </a:r>
            <a:r>
              <a:rPr lang="en-US" dirty="0" err="1"/>
              <a:t>Beddo</a:t>
            </a:r>
            <a:r>
              <a:rPr lang="en-US" dirty="0"/>
              <a:t> have the right to not require a dead subdivision to get preliminary and final plat approvals, and just approve it by himself?</a:t>
            </a:r>
          </a:p>
          <a:p>
            <a:r>
              <a:rPr lang="en-US" dirty="0"/>
              <a:t>Did Mr. </a:t>
            </a:r>
            <a:r>
              <a:rPr lang="en-US" dirty="0" err="1"/>
              <a:t>Beddo</a:t>
            </a:r>
            <a:r>
              <a:rPr lang="en-US" dirty="0"/>
              <a:t> have the right to not require the developer to follow the Towns current design standards for the subdivision?</a:t>
            </a:r>
          </a:p>
          <a:p>
            <a:r>
              <a:rPr lang="en-US" dirty="0"/>
              <a:t>Did Mr. </a:t>
            </a:r>
            <a:r>
              <a:rPr lang="en-US" dirty="0" err="1"/>
              <a:t>Beddo</a:t>
            </a:r>
            <a:r>
              <a:rPr lang="en-US" dirty="0"/>
              <a:t> have the right require the developer to deliver only ½  acre foot of water for each lot, when the Water District Policy is one AF for each lot?</a:t>
            </a:r>
          </a:p>
          <a:p>
            <a:r>
              <a:rPr lang="en-US" dirty="0"/>
              <a:t>Did Mr. </a:t>
            </a:r>
            <a:r>
              <a:rPr lang="en-US" dirty="0" err="1"/>
              <a:t>Beddo</a:t>
            </a:r>
            <a:r>
              <a:rPr lang="en-US" dirty="0"/>
              <a:t> have the right to not make the developer follow fire code for additional access points for the subdivision?</a:t>
            </a:r>
          </a:p>
          <a:p>
            <a:r>
              <a:rPr lang="en-US" dirty="0"/>
              <a:t>Did Mr. </a:t>
            </a:r>
            <a:r>
              <a:rPr lang="en-US" dirty="0" err="1"/>
              <a:t>Beddo</a:t>
            </a:r>
            <a:r>
              <a:rPr lang="en-US" dirty="0"/>
              <a:t> have right to guarantee water from Canaan Springs, without board approval, when the Water District had already allocated that water for the Cedar Point area?</a:t>
            </a:r>
          </a:p>
          <a:p>
            <a:pPr marL="0" indent="0">
              <a:buNone/>
            </a:pPr>
            <a:r>
              <a:rPr lang="en-US" b="1" dirty="0"/>
              <a:t>Status: </a:t>
            </a:r>
            <a:r>
              <a:rPr lang="en-US" dirty="0"/>
              <a:t>Attorneys has been assigned, and the case is in the discovery phase. It does however, appear as if the developer might be coming around, as his engineer has contacted the Town to try to work out what they need to do to get the needed approvals to develop the subdivision. </a:t>
            </a:r>
          </a:p>
        </p:txBody>
      </p:sp>
    </p:spTree>
    <p:extLst>
      <p:ext uri="{BB962C8B-B14F-4D97-AF65-F5344CB8AC3E}">
        <p14:creationId xmlns:p14="http://schemas.microsoft.com/office/powerpoint/2010/main" val="1810547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58B42-C34C-18AA-A96D-C48F0FCAAB03}"/>
              </a:ext>
            </a:extLst>
          </p:cNvPr>
          <p:cNvSpPr>
            <a:spLocks noGrp="1"/>
          </p:cNvSpPr>
          <p:nvPr>
            <p:ph type="title"/>
          </p:nvPr>
        </p:nvSpPr>
        <p:spPr/>
        <p:txBody>
          <a:bodyPr>
            <a:normAutofit fontScale="90000"/>
          </a:bodyPr>
          <a:lstStyle/>
          <a:p>
            <a:r>
              <a:rPr lang="en-US" b="1" dirty="0"/>
              <a:t>Desert Rose Mr. Richard Wry</a:t>
            </a:r>
            <a:br>
              <a:rPr lang="en-US" b="1" dirty="0"/>
            </a:br>
            <a:r>
              <a:rPr lang="en-US" sz="3100" b="1" dirty="0"/>
              <a:t>Attorney Justin </a:t>
            </a:r>
            <a:r>
              <a:rPr lang="en-US" sz="3100" b="1" dirty="0" err="1"/>
              <a:t>Heideman</a:t>
            </a:r>
            <a:br>
              <a:rPr lang="en-US" sz="3100" b="1" dirty="0"/>
            </a:br>
            <a:r>
              <a:rPr lang="en-US" sz="3100" b="1" dirty="0"/>
              <a:t>Location: Adjacent to the road to Gooseberry </a:t>
            </a:r>
          </a:p>
        </p:txBody>
      </p:sp>
      <p:sp>
        <p:nvSpPr>
          <p:cNvPr id="3" name="Content Placeholder 2">
            <a:extLst>
              <a:ext uri="{FF2B5EF4-FFF2-40B4-BE49-F238E27FC236}">
                <a16:creationId xmlns:a16="http://schemas.microsoft.com/office/drawing/2014/main" id="{B960E9E9-98A2-6D0B-06B5-46216AE2CABE}"/>
              </a:ext>
            </a:extLst>
          </p:cNvPr>
          <p:cNvSpPr>
            <a:spLocks noGrp="1"/>
          </p:cNvSpPr>
          <p:nvPr>
            <p:ph idx="1"/>
          </p:nvPr>
        </p:nvSpPr>
        <p:spPr/>
        <p:txBody>
          <a:bodyPr>
            <a:normAutofit fontScale="85000" lnSpcReduction="10000"/>
          </a:bodyPr>
          <a:lstStyle/>
          <a:p>
            <a:pPr marL="0" indent="0">
              <a:buNone/>
            </a:pPr>
            <a:r>
              <a:rPr lang="en-US" b="1" dirty="0"/>
              <a:t>Issue: </a:t>
            </a:r>
            <a:r>
              <a:rPr lang="en-US" dirty="0"/>
              <a:t>Mr. Wry bought a property to build 268 lots in 2007 and received Town preliminary plat, construction plan and final plat approvals back then. When the market crashed in 2008, Mr. Wry stopped construction on his subdivision and subsequently lost the property to foreclosure. </a:t>
            </a:r>
          </a:p>
          <a:p>
            <a:pPr marL="0" indent="0">
              <a:buNone/>
            </a:pPr>
            <a:r>
              <a:rPr lang="en-US" dirty="0"/>
              <a:t>Mr. Wry claims that that he lost the property to foreclosure because the town failed to deliver their final plat back to them in 2007, so he could record the plat and start selling lots. </a:t>
            </a:r>
          </a:p>
          <a:p>
            <a:pPr marL="0" indent="0">
              <a:buNone/>
            </a:pPr>
            <a:r>
              <a:rPr lang="en-US" dirty="0"/>
              <a:t>The Town code requires that either developers bond for their improvements or install all improvements, before a Final plat can be recorded by the Town Attorney, and since Mr. Wry did neither, that is the reason his plat was not recorded, not any error on the Towns part. We also are sure that the statue of limitations has expired long ago. </a:t>
            </a:r>
          </a:p>
          <a:p>
            <a:pPr marL="0" indent="0">
              <a:buNone/>
            </a:pPr>
            <a:r>
              <a:rPr lang="en-US" b="1" dirty="0"/>
              <a:t>Status: </a:t>
            </a:r>
            <a:r>
              <a:rPr lang="en-US" dirty="0"/>
              <a:t>The case has been assigned to a lawyer and we are in the discovery phase.  </a:t>
            </a:r>
          </a:p>
          <a:p>
            <a:endParaRPr lang="en-US" dirty="0"/>
          </a:p>
        </p:txBody>
      </p:sp>
    </p:spTree>
    <p:extLst>
      <p:ext uri="{BB962C8B-B14F-4D97-AF65-F5344CB8AC3E}">
        <p14:creationId xmlns:p14="http://schemas.microsoft.com/office/powerpoint/2010/main" val="170837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09CE-DCE8-ED15-3F7D-A2A6AD6494C9}"/>
              </a:ext>
            </a:extLst>
          </p:cNvPr>
          <p:cNvSpPr>
            <a:spLocks noGrp="1"/>
          </p:cNvSpPr>
          <p:nvPr>
            <p:ph type="title"/>
          </p:nvPr>
        </p:nvSpPr>
        <p:spPr/>
        <p:txBody>
          <a:bodyPr/>
          <a:lstStyle/>
          <a:p>
            <a:r>
              <a:rPr lang="en-US" dirty="0"/>
              <a:t>Any Questions that we did not answer in our presentations?</a:t>
            </a:r>
          </a:p>
        </p:txBody>
      </p:sp>
      <p:sp>
        <p:nvSpPr>
          <p:cNvPr id="3" name="Content Placeholder 2">
            <a:extLst>
              <a:ext uri="{FF2B5EF4-FFF2-40B4-BE49-F238E27FC236}">
                <a16:creationId xmlns:a16="http://schemas.microsoft.com/office/drawing/2014/main" id="{5C5542DB-C729-B59C-7016-977B5B95D66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66661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D199-1082-DBD8-5BA1-A655CE25EBD7}"/>
              </a:ext>
            </a:extLst>
          </p:cNvPr>
          <p:cNvSpPr>
            <a:spLocks noGrp="1"/>
          </p:cNvSpPr>
          <p:nvPr>
            <p:ph type="title"/>
          </p:nvPr>
        </p:nvSpPr>
        <p:spPr/>
        <p:txBody>
          <a:bodyPr/>
          <a:lstStyle/>
          <a:p>
            <a:r>
              <a:rPr lang="en-US" dirty="0"/>
              <a:t>Title 11.02.150 Enforcement of Codes</a:t>
            </a:r>
          </a:p>
        </p:txBody>
      </p:sp>
      <p:sp>
        <p:nvSpPr>
          <p:cNvPr id="3" name="Content Placeholder 2">
            <a:extLst>
              <a:ext uri="{FF2B5EF4-FFF2-40B4-BE49-F238E27FC236}">
                <a16:creationId xmlns:a16="http://schemas.microsoft.com/office/drawing/2014/main" id="{58A70FD6-694A-68D9-65C7-4779DDF14ECB}"/>
              </a:ext>
            </a:extLst>
          </p:cNvPr>
          <p:cNvSpPr>
            <a:spLocks noGrp="1"/>
          </p:cNvSpPr>
          <p:nvPr>
            <p:ph idx="1"/>
          </p:nvPr>
        </p:nvSpPr>
        <p:spPr/>
        <p:txBody>
          <a:bodyPr/>
          <a:lstStyle/>
          <a:p>
            <a:r>
              <a:rPr lang="en-US" b="0" i="0" dirty="0">
                <a:solidFill>
                  <a:srgbClr val="515967"/>
                </a:solidFill>
                <a:effectLst/>
                <a:latin typeface="Roboto Slab"/>
              </a:rPr>
              <a:t>No Apple Valley Town officer or employee shall issue any permit or license for any building or structure or use when such land is a part of a "subdivision" as defined herein until such subdivision has been approved and recorded in the county recorder's office, and unless the improvements shown on approved construction plans for the subdivision have been installed and preliminarily accepted, and all other provisions of law have been complied with. </a:t>
            </a:r>
          </a:p>
          <a:p>
            <a:r>
              <a:rPr lang="en-US" b="0" i="0" dirty="0">
                <a:solidFill>
                  <a:srgbClr val="515967"/>
                </a:solidFill>
                <a:effectLst/>
                <a:latin typeface="Roboto Slab"/>
              </a:rPr>
              <a:t>Any license or permit issued in conflict with this title shall be null and void.</a:t>
            </a:r>
            <a:endParaRPr lang="en-US" dirty="0"/>
          </a:p>
        </p:txBody>
      </p:sp>
    </p:spTree>
    <p:extLst>
      <p:ext uri="{BB962C8B-B14F-4D97-AF65-F5344CB8AC3E}">
        <p14:creationId xmlns:p14="http://schemas.microsoft.com/office/powerpoint/2010/main" val="311416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2C9C-A87B-A3AB-F2AC-0024C546ED82}"/>
              </a:ext>
            </a:extLst>
          </p:cNvPr>
          <p:cNvSpPr>
            <a:spLocks noGrp="1"/>
          </p:cNvSpPr>
          <p:nvPr>
            <p:ph type="title"/>
          </p:nvPr>
        </p:nvSpPr>
        <p:spPr/>
        <p:txBody>
          <a:bodyPr/>
          <a:lstStyle/>
          <a:p>
            <a:r>
              <a:rPr lang="en-US" b="1" dirty="0"/>
              <a:t>Town Debts From Subdivision Improvements</a:t>
            </a:r>
          </a:p>
        </p:txBody>
      </p:sp>
      <p:sp>
        <p:nvSpPr>
          <p:cNvPr id="3" name="Content Placeholder 2">
            <a:extLst>
              <a:ext uri="{FF2B5EF4-FFF2-40B4-BE49-F238E27FC236}">
                <a16:creationId xmlns:a16="http://schemas.microsoft.com/office/drawing/2014/main" id="{EA209833-A49F-FB5E-628B-7C02A735B4AA}"/>
              </a:ext>
            </a:extLst>
          </p:cNvPr>
          <p:cNvSpPr>
            <a:spLocks noGrp="1"/>
          </p:cNvSpPr>
          <p:nvPr>
            <p:ph idx="1"/>
          </p:nvPr>
        </p:nvSpPr>
        <p:spPr/>
        <p:txBody>
          <a:bodyPr/>
          <a:lstStyle/>
          <a:p>
            <a:r>
              <a:rPr lang="en-US" dirty="0"/>
              <a:t>Replaced all the water lines in old part of Apple Valley	$5,204,000</a:t>
            </a:r>
          </a:p>
          <a:p>
            <a:r>
              <a:rPr lang="en-US" dirty="0"/>
              <a:t>Replace bridge built with just culverts			$1,336,903</a:t>
            </a:r>
          </a:p>
          <a:p>
            <a:r>
              <a:rPr lang="en-US" dirty="0"/>
              <a:t>Installed Chip &amp; Seal because road were just road base	$   640,097</a:t>
            </a:r>
          </a:p>
          <a:p>
            <a:r>
              <a:rPr lang="en-US" dirty="0"/>
              <a:t>Installed Storm Water improvements			$     46,046</a:t>
            </a:r>
          </a:p>
          <a:p>
            <a:r>
              <a:rPr lang="en-US" dirty="0"/>
              <a:t>Lawsuits from stormwater washing peoples lots away    $           ???</a:t>
            </a:r>
          </a:p>
          <a:p>
            <a:r>
              <a:rPr lang="en-US" u="sng" dirty="0"/>
              <a:t>Water system improvements due to non-spec system	$      99,246</a:t>
            </a:r>
          </a:p>
          <a:p>
            <a:r>
              <a:rPr lang="en-US" b="1" dirty="0"/>
              <a:t>TOTAL COST OF THESE IMPROVEMENTS			$7,327,092</a:t>
            </a:r>
          </a:p>
          <a:p>
            <a:r>
              <a:rPr lang="en-US" b="1" dirty="0"/>
              <a:t>TOTAL DEBT FROM THESE IMPROVEMENTS		$6,610,800</a:t>
            </a:r>
          </a:p>
        </p:txBody>
      </p:sp>
    </p:spTree>
    <p:extLst>
      <p:ext uri="{BB962C8B-B14F-4D97-AF65-F5344CB8AC3E}">
        <p14:creationId xmlns:p14="http://schemas.microsoft.com/office/powerpoint/2010/main" val="363643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4B35-9D6F-D4AD-43F7-45468E5B0D29}"/>
              </a:ext>
            </a:extLst>
          </p:cNvPr>
          <p:cNvSpPr>
            <a:spLocks noGrp="1"/>
          </p:cNvSpPr>
          <p:nvPr>
            <p:ph type="title"/>
          </p:nvPr>
        </p:nvSpPr>
        <p:spPr/>
        <p:txBody>
          <a:bodyPr/>
          <a:lstStyle/>
          <a:p>
            <a:r>
              <a:rPr lang="en-US" b="1" dirty="0"/>
              <a:t>COMPLETELY UNNECESSARY DEBT</a:t>
            </a:r>
          </a:p>
        </p:txBody>
      </p:sp>
      <p:sp>
        <p:nvSpPr>
          <p:cNvPr id="3" name="Content Placeholder 2">
            <a:extLst>
              <a:ext uri="{FF2B5EF4-FFF2-40B4-BE49-F238E27FC236}">
                <a16:creationId xmlns:a16="http://schemas.microsoft.com/office/drawing/2014/main" id="{D1281927-CD5F-1E99-FBBE-29F72F323B71}"/>
              </a:ext>
            </a:extLst>
          </p:cNvPr>
          <p:cNvSpPr>
            <a:spLocks noGrp="1"/>
          </p:cNvSpPr>
          <p:nvPr>
            <p:ph idx="1"/>
          </p:nvPr>
        </p:nvSpPr>
        <p:spPr/>
        <p:txBody>
          <a:bodyPr>
            <a:normAutofit/>
          </a:bodyPr>
          <a:lstStyle/>
          <a:p>
            <a:r>
              <a:rPr lang="en-US" dirty="0"/>
              <a:t>Water lines were  not installed per our Ordinances and Standards</a:t>
            </a:r>
          </a:p>
          <a:p>
            <a:r>
              <a:rPr lang="en-US" dirty="0"/>
              <a:t>Bridge was not installed as per our Ordinance and Standards</a:t>
            </a:r>
          </a:p>
          <a:p>
            <a:r>
              <a:rPr lang="en-US" dirty="0"/>
              <a:t>Roads were not installed as per our Ordinances and Standards</a:t>
            </a:r>
          </a:p>
          <a:p>
            <a:r>
              <a:rPr lang="en-US" dirty="0"/>
              <a:t>Storm Water Detention systems were not installed at all</a:t>
            </a:r>
          </a:p>
          <a:p>
            <a:r>
              <a:rPr lang="en-US" dirty="0"/>
              <a:t>Water systems were not installed per our Ordinance and Standards</a:t>
            </a:r>
          </a:p>
          <a:p>
            <a:r>
              <a:rPr lang="en-US" b="1" dirty="0"/>
              <a:t>THE SUBDIVISION DEVELOPERS SHOULD HAVE INSTALLED IT AS PER OUR ORDINANCES AND STANDARDS. </a:t>
            </a:r>
          </a:p>
          <a:p>
            <a:r>
              <a:rPr lang="en-US" b="1" dirty="0"/>
              <a:t>THEY SAVED A BUNCH OF MONEY BY NOT DOING IT, AND ALL OF US ARE NOW PAYING FOR IT.</a:t>
            </a:r>
          </a:p>
        </p:txBody>
      </p:sp>
    </p:spTree>
    <p:extLst>
      <p:ext uri="{BB962C8B-B14F-4D97-AF65-F5344CB8AC3E}">
        <p14:creationId xmlns:p14="http://schemas.microsoft.com/office/powerpoint/2010/main" val="3699326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DBBF-AD28-DDD8-20D6-387C6065522C}"/>
              </a:ext>
            </a:extLst>
          </p:cNvPr>
          <p:cNvSpPr>
            <a:spLocks noGrp="1"/>
          </p:cNvSpPr>
          <p:nvPr>
            <p:ph type="title"/>
          </p:nvPr>
        </p:nvSpPr>
        <p:spPr/>
        <p:txBody>
          <a:bodyPr/>
          <a:lstStyle/>
          <a:p>
            <a:r>
              <a:rPr lang="en-US" b="1" dirty="0"/>
              <a:t>How do we prevent this from happening again?</a:t>
            </a:r>
          </a:p>
        </p:txBody>
      </p:sp>
      <p:sp>
        <p:nvSpPr>
          <p:cNvPr id="3" name="Content Placeholder 2">
            <a:extLst>
              <a:ext uri="{FF2B5EF4-FFF2-40B4-BE49-F238E27FC236}">
                <a16:creationId xmlns:a16="http://schemas.microsoft.com/office/drawing/2014/main" id="{212AD3AE-E924-C097-01D2-CE0E3A43E43D}"/>
              </a:ext>
            </a:extLst>
          </p:cNvPr>
          <p:cNvSpPr>
            <a:spLocks noGrp="1"/>
          </p:cNvSpPr>
          <p:nvPr>
            <p:ph idx="1"/>
          </p:nvPr>
        </p:nvSpPr>
        <p:spPr/>
        <p:txBody>
          <a:bodyPr/>
          <a:lstStyle/>
          <a:p>
            <a:r>
              <a:rPr lang="en-US" dirty="0"/>
              <a:t>ENFORCE THAT DEVELOPERS AND SUBDIVIDERS FOLLOW OUR ORDINANCES AND STANDARDS.</a:t>
            </a:r>
          </a:p>
          <a:p>
            <a:r>
              <a:rPr lang="en-US" dirty="0"/>
              <a:t>ENFORCE THAT DEVELOPERS PAY FOR THE INFRASTRUCTURE NEEDED FOR THEIR SUBDIVISIONS.</a:t>
            </a:r>
          </a:p>
          <a:p>
            <a:r>
              <a:rPr lang="en-US" dirty="0"/>
              <a:t>ENFORCE THAT DEVELOPERS PAY THEIR SHARE OF IMPACT FEES. </a:t>
            </a:r>
          </a:p>
          <a:p>
            <a:pPr lvl="1"/>
            <a:r>
              <a:rPr lang="en-US" dirty="0"/>
              <a:t>Water Tank and improvements		$9,000,000</a:t>
            </a:r>
          </a:p>
          <a:p>
            <a:pPr lvl="1"/>
            <a:r>
              <a:rPr lang="en-US" dirty="0"/>
              <a:t>Need that tank &amp; improvements in 10 years</a:t>
            </a:r>
          </a:p>
          <a:p>
            <a:pPr lvl="1"/>
            <a:r>
              <a:rPr lang="en-US" dirty="0"/>
              <a:t>Project 50 new water connections a year</a:t>
            </a:r>
          </a:p>
          <a:p>
            <a:pPr lvl="1"/>
            <a:r>
              <a:rPr lang="en-US" dirty="0"/>
              <a:t>50 connections x 10 years = 500 (divided by) $9,000,000 = $18,000 impact fee</a:t>
            </a:r>
          </a:p>
        </p:txBody>
      </p:sp>
    </p:spTree>
    <p:extLst>
      <p:ext uri="{BB962C8B-B14F-4D97-AF65-F5344CB8AC3E}">
        <p14:creationId xmlns:p14="http://schemas.microsoft.com/office/powerpoint/2010/main" val="74238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D976-7BA6-8E1B-CCEF-23470D4860AB}"/>
              </a:ext>
            </a:extLst>
          </p:cNvPr>
          <p:cNvSpPr>
            <a:spLocks noGrp="1"/>
          </p:cNvSpPr>
          <p:nvPr>
            <p:ph type="title"/>
          </p:nvPr>
        </p:nvSpPr>
        <p:spPr>
          <a:xfrm>
            <a:off x="838200" y="365126"/>
            <a:ext cx="10515600" cy="957648"/>
          </a:xfrm>
        </p:spPr>
        <p:txBody>
          <a:bodyPr>
            <a:normAutofit fontScale="90000"/>
          </a:bodyPr>
          <a:lstStyle/>
          <a:p>
            <a:r>
              <a:rPr lang="en-US" b="1" dirty="0"/>
              <a:t>What are our improvement standards for new subdivisions:</a:t>
            </a:r>
            <a:endParaRPr lang="en-US" dirty="0"/>
          </a:p>
        </p:txBody>
      </p:sp>
      <p:sp>
        <p:nvSpPr>
          <p:cNvPr id="3" name="Content Placeholder 2">
            <a:extLst>
              <a:ext uri="{FF2B5EF4-FFF2-40B4-BE49-F238E27FC236}">
                <a16:creationId xmlns:a16="http://schemas.microsoft.com/office/drawing/2014/main" id="{3773F7DB-135F-6A08-DEB8-25757A396347}"/>
              </a:ext>
            </a:extLst>
          </p:cNvPr>
          <p:cNvSpPr>
            <a:spLocks noGrp="1"/>
          </p:cNvSpPr>
          <p:nvPr>
            <p:ph idx="1"/>
          </p:nvPr>
        </p:nvSpPr>
        <p:spPr>
          <a:xfrm>
            <a:off x="838200" y="1322774"/>
            <a:ext cx="10515600" cy="4854189"/>
          </a:xfrm>
        </p:spPr>
        <p:txBody>
          <a:bodyPr>
            <a:normAutofit/>
          </a:bodyPr>
          <a:lstStyle/>
          <a:p>
            <a:pPr marL="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Water  Lines &amp; Fire Hydrants</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b="0" i="0" u="none" strike="noStrike" kern="1200" dirty="0">
                <a:solidFill>
                  <a:srgbClr val="000000"/>
                </a:solidFill>
                <a:effectLst/>
                <a:latin typeface="Calibri" panose="020F0502020204030204" pitchFamily="34" charset="0"/>
              </a:rPr>
              <a:t>Water System and Fire Hydrants (Big Plains Water District)</a:t>
            </a:r>
          </a:p>
          <a:p>
            <a:pPr marL="0" algn="l" rtl="0" eaLnBrk="1" fontAlgn="t" latinLnBrk="0" hangingPunct="1">
              <a:spcBef>
                <a:spcPts val="0"/>
              </a:spcBef>
              <a:spcAft>
                <a:spcPts val="0"/>
              </a:spcAft>
            </a:pPr>
            <a:r>
              <a:rPr lang="en-US" b="0" i="0" u="none" strike="noStrike" kern="1200" dirty="0">
                <a:solidFill>
                  <a:srgbClr val="000000"/>
                </a:solidFill>
                <a:effectLst/>
                <a:latin typeface="Calibri" panose="020F0502020204030204" pitchFamily="34" charset="0"/>
              </a:rPr>
              <a:t>Septic System (Ash Creek Special Sewer District) </a:t>
            </a:r>
            <a:endParaRPr lang="en-US"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b="0" i="0" u="none" strike="noStrike" kern="1200" dirty="0">
                <a:solidFill>
                  <a:srgbClr val="000000"/>
                </a:solidFill>
                <a:effectLst/>
                <a:latin typeface="Calibri" panose="020F0502020204030204" pitchFamily="34" charset="0"/>
              </a:rPr>
              <a:t>Storm Water Detention System (Town)</a:t>
            </a:r>
            <a:endParaRPr lang="en-US"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b="0" i="0" u="none" strike="noStrike" kern="1200" dirty="0">
                <a:solidFill>
                  <a:srgbClr val="000000"/>
                </a:solidFill>
                <a:effectLst/>
                <a:latin typeface="Calibri" panose="020F0502020204030204" pitchFamily="34" charset="0"/>
              </a:rPr>
              <a:t>Power System (Rocky Mountain Power)</a:t>
            </a:r>
            <a:endParaRPr lang="en-US"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b="0" i="0" u="none" strike="noStrike" kern="1200" dirty="0">
                <a:solidFill>
                  <a:srgbClr val="000000"/>
                </a:solidFill>
                <a:effectLst/>
                <a:latin typeface="Calibri" panose="020F0502020204030204" pitchFamily="34" charset="0"/>
              </a:rPr>
              <a:t>Phone &amp; Internet (South Central Communications)</a:t>
            </a:r>
            <a:endParaRPr lang="en-US"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b="0" i="0" u="none" strike="noStrike" kern="1200" dirty="0">
                <a:solidFill>
                  <a:srgbClr val="000000"/>
                </a:solidFill>
                <a:effectLst/>
                <a:latin typeface="Calibri" panose="020F0502020204030204" pitchFamily="34" charset="0"/>
              </a:rPr>
              <a:t>Road Improvements (Town. What is required Depends upon Zone)</a:t>
            </a:r>
            <a:endParaRPr lang="en-US"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b="0" i="0" u="none" strike="noStrike" kern="1200" dirty="0">
                <a:solidFill>
                  <a:srgbClr val="000000"/>
                </a:solidFill>
                <a:effectLst/>
                <a:latin typeface="Calibri" panose="020F0502020204030204" pitchFamily="34" charset="0"/>
              </a:rPr>
              <a:t>      Road Base</a:t>
            </a:r>
            <a:endParaRPr lang="en-US"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b="0" i="0" u="none" strike="noStrike" kern="1200" dirty="0">
                <a:solidFill>
                  <a:srgbClr val="000000"/>
                </a:solidFill>
                <a:effectLst/>
                <a:latin typeface="Calibri" panose="020F0502020204030204" pitchFamily="34" charset="0"/>
              </a:rPr>
              <a:t>      Asphalt</a:t>
            </a:r>
            <a:endParaRPr lang="en-US"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b="0" i="0" u="none" strike="noStrike" kern="1200" dirty="0">
                <a:solidFill>
                  <a:srgbClr val="000000"/>
                </a:solidFill>
                <a:effectLst/>
                <a:latin typeface="Calibri" panose="020F0502020204030204" pitchFamily="34" charset="0"/>
              </a:rPr>
              <a:t>      Curb &amp; Gutter</a:t>
            </a:r>
            <a:endParaRPr lang="en-US"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b="0" i="0" u="none" strike="noStrike" kern="1200" dirty="0">
                <a:solidFill>
                  <a:srgbClr val="000000"/>
                </a:solidFill>
                <a:effectLst/>
                <a:latin typeface="Calibri" panose="020F0502020204030204" pitchFamily="34" charset="0"/>
              </a:rPr>
              <a:t>      Sidewalk</a:t>
            </a:r>
            <a:endParaRPr lang="en-US"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b="0" i="0" u="none" strike="noStrike" kern="1200" dirty="0">
                <a:solidFill>
                  <a:srgbClr val="000000"/>
                </a:solidFill>
                <a:effectLst/>
                <a:latin typeface="Calibri" panose="020F0502020204030204" pitchFamily="34" charset="0"/>
              </a:rPr>
              <a:t>Bridges if needed</a:t>
            </a:r>
            <a:endParaRPr lang="en-US" b="0" i="0" u="none" strike="noStrike"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287586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32BA-3E05-E40C-0AAF-4AC840C0D094}"/>
              </a:ext>
            </a:extLst>
          </p:cNvPr>
          <p:cNvSpPr>
            <a:spLocks noGrp="1"/>
          </p:cNvSpPr>
          <p:nvPr>
            <p:ph type="title"/>
          </p:nvPr>
        </p:nvSpPr>
        <p:spPr/>
        <p:txBody>
          <a:bodyPr/>
          <a:lstStyle/>
          <a:p>
            <a:r>
              <a:rPr lang="en-US" b="1" dirty="0"/>
              <a:t>Why Asphalt? </a:t>
            </a:r>
            <a:br>
              <a:rPr lang="en-US" b="1" dirty="0"/>
            </a:br>
            <a:r>
              <a:rPr lang="en-US" sz="2400" b="1" dirty="0"/>
              <a:t>“We want Apple Valley to remain with the rural feel.”</a:t>
            </a:r>
            <a:endParaRPr lang="en-US" sz="2400" dirty="0"/>
          </a:p>
        </p:txBody>
      </p:sp>
      <p:sp>
        <p:nvSpPr>
          <p:cNvPr id="3" name="Content Placeholder 2">
            <a:extLst>
              <a:ext uri="{FF2B5EF4-FFF2-40B4-BE49-F238E27FC236}">
                <a16:creationId xmlns:a16="http://schemas.microsoft.com/office/drawing/2014/main" id="{9E6566E6-0D12-3156-43AE-8D7552232555}"/>
              </a:ext>
            </a:extLst>
          </p:cNvPr>
          <p:cNvSpPr>
            <a:spLocks noGrp="1"/>
          </p:cNvSpPr>
          <p:nvPr>
            <p:ph idx="1"/>
          </p:nvPr>
        </p:nvSpPr>
        <p:spPr/>
        <p:txBody>
          <a:bodyPr>
            <a:normAutofit lnSpcReduction="10000"/>
          </a:bodyPr>
          <a:lstStyle/>
          <a:p>
            <a:pPr marL="457200" lvl="1" indent="0">
              <a:buNone/>
            </a:pPr>
            <a:r>
              <a:rPr lang="en-US" dirty="0"/>
              <a:t>Roads are deeded to the town when subdivisions are created for us to maintain. </a:t>
            </a:r>
          </a:p>
          <a:p>
            <a:pPr lvl="1"/>
            <a:r>
              <a:rPr lang="en-US" dirty="0"/>
              <a:t>Little to no maintenance for 15 years or longer for asphalt. </a:t>
            </a:r>
          </a:p>
          <a:p>
            <a:pPr lvl="1"/>
            <a:r>
              <a:rPr lang="en-US" dirty="0"/>
              <a:t>VS Road Base which require maintenance several times a month to get rid or washboard and dust.</a:t>
            </a:r>
          </a:p>
          <a:p>
            <a:pPr lvl="1"/>
            <a:r>
              <a:rPr lang="en-US" dirty="0"/>
              <a:t>Not to mention the constant complaints from citizens.</a:t>
            </a:r>
          </a:p>
          <a:p>
            <a:pPr lvl="1"/>
            <a:r>
              <a:rPr lang="en-US" dirty="0"/>
              <a:t>We receive 3 times as much in State Road funds for asphalt roads, compared to road base or dirt roads.</a:t>
            </a:r>
          </a:p>
          <a:p>
            <a:pPr lvl="1"/>
            <a:r>
              <a:rPr lang="en-US" b="1" dirty="0"/>
              <a:t>WHY NOT ASPHALT </a:t>
            </a:r>
            <a:r>
              <a:rPr lang="en-US" dirty="0"/>
              <a:t>when the developer or subdivider should be paying for it, not the town.</a:t>
            </a:r>
          </a:p>
          <a:p>
            <a:pPr lvl="1"/>
            <a:r>
              <a:rPr lang="en-US" dirty="0"/>
              <a:t>The Town would have to raise taxes to hire permanent street maintenance workers if we keep allowing road base roads in new subdivisions. Then we all pay for the maintenance and the developer saves a bunch of money. </a:t>
            </a:r>
            <a:r>
              <a:rPr lang="en-US" b="1" dirty="0"/>
              <a:t>WHY?</a:t>
            </a:r>
          </a:p>
          <a:p>
            <a:pPr lvl="1"/>
            <a:endParaRPr lang="en-US" dirty="0"/>
          </a:p>
        </p:txBody>
      </p:sp>
    </p:spTree>
    <p:extLst>
      <p:ext uri="{BB962C8B-B14F-4D97-AF65-F5344CB8AC3E}">
        <p14:creationId xmlns:p14="http://schemas.microsoft.com/office/powerpoint/2010/main" val="336810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5333</TotalTime>
  <Words>4428</Words>
  <Application>Microsoft Office PowerPoint</Application>
  <PresentationFormat>Widescreen</PresentationFormat>
  <Paragraphs>246</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Roboto Slab</vt:lpstr>
      <vt:lpstr>Office Theme</vt:lpstr>
      <vt:lpstr>Town of Apple Valley</vt:lpstr>
      <vt:lpstr>Tonight's Agenda</vt:lpstr>
      <vt:lpstr>Government in Apple Valley</vt:lpstr>
      <vt:lpstr>Title 11.02.150 Enforcement of Codes</vt:lpstr>
      <vt:lpstr>Town Debts From Subdivision Improvements</vt:lpstr>
      <vt:lpstr>COMPLETELY UNNECESSARY DEBT</vt:lpstr>
      <vt:lpstr>How do we prevent this from happening again?</vt:lpstr>
      <vt:lpstr>What are our improvement standards for new subdivisions:</vt:lpstr>
      <vt:lpstr>Why Asphalt?  “We want Apple Valley to remain with the rural feel.”</vt:lpstr>
      <vt:lpstr>Why Curb &amp; Gutter &amp; Sidewalk? “We want Apple Valley to remain with the rural feel”.</vt:lpstr>
      <vt:lpstr>Already Approved Growth</vt:lpstr>
      <vt:lpstr>Already Approved Growth</vt:lpstr>
      <vt:lpstr>Already Approved Growth</vt:lpstr>
      <vt:lpstr>Proposed Zoning Change in December 2021</vt:lpstr>
      <vt:lpstr>To deal with this growth, we have had to hire</vt:lpstr>
      <vt:lpstr>PowerPoint Presentation</vt:lpstr>
      <vt:lpstr>Dixie Springs Subdivision in Hurricane</vt:lpstr>
      <vt:lpstr>All Subdivisions must install improvements</vt:lpstr>
      <vt:lpstr>PowerPoint Presentation</vt:lpstr>
      <vt:lpstr>PowerPoint Presentation</vt:lpstr>
      <vt:lpstr>PowerPoint Presentation</vt:lpstr>
      <vt:lpstr>Unimproved Subdivision Problem</vt:lpstr>
      <vt:lpstr>Pending Lawsuits</vt:lpstr>
      <vt:lpstr>Who pays for lawsuits?</vt:lpstr>
      <vt:lpstr>Knollwood RV Park Lawyer Justin Heideman Location: Immediately next to Cheveron</vt:lpstr>
      <vt:lpstr>Building Permit for Paul Cleverly  (Lawyer Nathan Fisher) Location: Immediately next to the water tanks in Apple Valley</vt:lpstr>
      <vt:lpstr>Gateway Subdivision (Richard Wry) Attorney Justin Heideman Location: South side of Main Street and HWY-59 </vt:lpstr>
      <vt:lpstr>Ladd McDonald Lawyer Richard Allen Location: Next to Wells Estates</vt:lpstr>
      <vt:lpstr>David Zolg, Jr (prior Fire chief) Personnel Issues</vt:lpstr>
      <vt:lpstr>Daniel Musser the Police/Fire Chief hired by Mr. Beddo.  Lawyer Justin Heideman Personnel Issue</vt:lpstr>
      <vt:lpstr>Bitter Bean Coffee Shop Richard Fischer Lawyer Justin Heideman Location: Immediately adjacent to the Town Mail boxes and bus stop.</vt:lpstr>
      <vt:lpstr>Items to be ruled on by the Judge if case continues:</vt:lpstr>
      <vt:lpstr>Canaan Mountain Estates Phase 2 Pat Melfi Attorney Justin Heideman Location: Next to Canaan Mountain Estates Phase 1</vt:lpstr>
      <vt:lpstr>If this case goes to trial, the judge will have to determine the following: </vt:lpstr>
      <vt:lpstr>Desert Rose Mr. Richard Wry Attorney Justin Heideman Location: Adjacent to the road to Gooseberry </vt:lpstr>
      <vt:lpstr>Any Questions that we did not answer in our presentations?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Apple Valley</dc:title>
  <dc:creator>Frank Lindhardt</dc:creator>
  <cp:lastModifiedBy>Frank Lindhardt</cp:lastModifiedBy>
  <cp:revision>88</cp:revision>
  <cp:lastPrinted>2022-10-04T17:16:02Z</cp:lastPrinted>
  <dcterms:created xsi:type="dcterms:W3CDTF">2022-10-01T02:45:45Z</dcterms:created>
  <dcterms:modified xsi:type="dcterms:W3CDTF">2022-10-05T04:55:46Z</dcterms:modified>
</cp:coreProperties>
</file>